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handoutMasterIdLst>
    <p:handoutMasterId r:id="rId40"/>
  </p:handoutMasterIdLst>
  <p:sldIdLst>
    <p:sldId id="303" r:id="rId2"/>
    <p:sldId id="264" r:id="rId3"/>
    <p:sldId id="551" r:id="rId4"/>
    <p:sldId id="569" r:id="rId5"/>
    <p:sldId id="414" r:id="rId6"/>
    <p:sldId id="564" r:id="rId7"/>
    <p:sldId id="552" r:id="rId8"/>
    <p:sldId id="262" r:id="rId9"/>
    <p:sldId id="263" r:id="rId10"/>
    <p:sldId id="516" r:id="rId11"/>
    <p:sldId id="265" r:id="rId12"/>
    <p:sldId id="558" r:id="rId13"/>
    <p:sldId id="557" r:id="rId14"/>
    <p:sldId id="560" r:id="rId15"/>
    <p:sldId id="576" r:id="rId16"/>
    <p:sldId id="577" r:id="rId17"/>
    <p:sldId id="572" r:id="rId18"/>
    <p:sldId id="575" r:id="rId19"/>
    <p:sldId id="553" r:id="rId20"/>
    <p:sldId id="487" r:id="rId21"/>
    <p:sldId id="374" r:id="rId22"/>
    <p:sldId id="316" r:id="rId23"/>
    <p:sldId id="319" r:id="rId24"/>
    <p:sldId id="346" r:id="rId25"/>
    <p:sldId id="359" r:id="rId26"/>
    <p:sldId id="361" r:id="rId27"/>
    <p:sldId id="362" r:id="rId28"/>
    <p:sldId id="363" r:id="rId29"/>
    <p:sldId id="364" r:id="rId30"/>
    <p:sldId id="578" r:id="rId31"/>
    <p:sldId id="573" r:id="rId32"/>
    <p:sldId id="541" r:id="rId33"/>
    <p:sldId id="492" r:id="rId34"/>
    <p:sldId id="360" r:id="rId35"/>
    <p:sldId id="579" r:id="rId36"/>
    <p:sldId id="267" r:id="rId37"/>
    <p:sldId id="56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dauke, Stephan" initials="KS" lastIdx="1" clrIdx="0">
    <p:extLst>
      <p:ext uri="{19B8F6BF-5375-455C-9EA6-DF929625EA0E}">
        <p15:presenceInfo xmlns:p15="http://schemas.microsoft.com/office/powerpoint/2012/main" userId="S::kadaukes@chop.edu::72a4b073-2440-476b-b8cc-2cda7cda9fc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30"/>
    <p:restoredTop sz="65871"/>
  </p:normalViewPr>
  <p:slideViewPr>
    <p:cSldViewPr snapToGrid="0" snapToObjects="1">
      <p:cViewPr varScale="1">
        <p:scale>
          <a:sx n="79" d="100"/>
          <a:sy n="79" d="100"/>
        </p:scale>
        <p:origin x="1880" y="192"/>
      </p:cViewPr>
      <p:guideLst>
        <p:guide orient="horz" pos="2160"/>
        <p:guide pos="3840"/>
      </p:guideLst>
    </p:cSldViewPr>
  </p:slideViewPr>
  <p:notesTextViewPr>
    <p:cViewPr>
      <p:scale>
        <a:sx n="135" d="100"/>
        <a:sy n="135" d="100"/>
      </p:scale>
      <p:origin x="0" y="-48"/>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2/16/22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2/16/22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Welcome back!</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people who make them aren't necessarily incompetent or negligent.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Duke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barrier</a:t>
            </a:r>
            <a:r>
              <a:rPr lang="en-US" baseline="0" dirty="0"/>
              <a:t> to reproducibility was that people used graphical user interface “point-and-click” type tools for analyzing large and complicated sets of data. Excel doesn’t record user actions and because of this, is fundamentally not reproducible.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but they don’t answer your emails.</a:t>
            </a:r>
            <a:br>
              <a:rPr lang="en-US" baseline="0" dirty="0"/>
            </a:br>
            <a:endParaRPr lang="en-US" baseline="0" dirty="0"/>
          </a:p>
          <a:p>
            <a:r>
              <a:rPr lang="en-US" baseline="0" dirty="0"/>
              <a:t>On a more serious note: if you are analyzing </a:t>
            </a:r>
            <a:r>
              <a:rPr lang="en-US" u="sng" baseline="0" dirty="0"/>
              <a:t>clinical</a:t>
            </a:r>
            <a:r>
              <a:rPr lang="en-US" baseline="0" dirty="0"/>
              <a:t> data and the results might affect patient management or public health, I think you’ll want to know about things that you can do to reduce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12</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108585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514350" y="5867400"/>
            <a:ext cx="4114800" cy="4800601"/>
          </a:xfrm>
          <a:prstGeom prst="rect">
            <a:avLst/>
          </a:prstGeom>
          <a:noFill/>
          <a:ln>
            <a:noFill/>
          </a:ln>
        </p:spPr>
        <p:txBody>
          <a:bodyPr spcFirstLastPara="1" wrap="square" lIns="91425" tIns="45700" rIns="91425" bIns="45700" anchor="t" anchorCtr="0">
            <a:noAutofit/>
          </a:bodyPr>
          <a:lstStyle/>
          <a:p>
            <a:r>
              <a:rPr lang="en-US" dirty="0"/>
              <a:t>OK, so that I’ve convinced you that reproducibility is important, how do you do a reproducible analysis? One answer to this is R Markdown.</a:t>
            </a:r>
          </a:p>
          <a:p>
            <a:endParaRPr lang="en-US" dirty="0"/>
          </a:p>
          <a:p>
            <a:r>
              <a:rPr lang="en-US" dirty="0"/>
              <a:t>R Markdown lets you write computer code mixed in with English narrative annotation that documents the purpose of the code and details about the decisions you made in your analysis.</a:t>
            </a:r>
          </a:p>
          <a:p>
            <a:endParaRPr lang="en-US" dirty="0"/>
          </a:p>
          <a:p>
            <a:r>
              <a:rPr lang="en-US" dirty="0"/>
              <a:t>R Markdown is quickly becoming the gold standard for reproducible data analysis. A primary aim of this course is to teach you to use R Markdown and to encourage you to start working it into your day to day data workflows.</a:t>
            </a:r>
          </a:p>
        </p:txBody>
      </p:sp>
      <p:sp>
        <p:nvSpPr>
          <p:cNvPr id="272" name="Google Shape;272;g61fff11857_3_31:notes"/>
          <p:cNvSpPr txBox="1">
            <a:spLocks noGrp="1"/>
          </p:cNvSpPr>
          <p:nvPr>
            <p:ph type="sldNum" idx="12"/>
          </p:nvPr>
        </p:nvSpPr>
        <p:spPr>
          <a:xfrm>
            <a:off x="2913460" y="11580286"/>
            <a:ext cx="2228850" cy="61171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types building blocks.</a:t>
            </a:r>
          </a:p>
          <a:p>
            <a:endParaRPr lang="en-US" dirty="0"/>
          </a:p>
          <a:p>
            <a:r>
              <a:rPr lang="en-US" dirty="0"/>
              <a:t>**The first is the Header which includes information about the document, such as its title, author, and the desired output format when the document is rendered. A lot of this information is optional so a header can be pretty short, as this one here, or much longer. </a:t>
            </a:r>
          </a:p>
          <a:p>
            <a:endParaRPr lang="en-US" dirty="0"/>
          </a:p>
          <a:p>
            <a:r>
              <a:rPr lang="en-US" dirty="0"/>
              <a:t>**The second type of building block is text. Text can include special kinds of marks that add styling, such as for example hashtags that turn a line of text into a header, and others.</a:t>
            </a:r>
          </a:p>
          <a:p>
            <a:endParaRPr lang="en-US" dirty="0"/>
          </a:p>
          <a:p>
            <a:r>
              <a:rPr lang="en-US" dirty="0"/>
              <a:t>**The third is code chunks.  Code chunks contain R code that can be executed to output results.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you execute the code in the code chunks? Basically, there are two ways. </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is to run the code in a single code chunk. And you do this by clicking the green right-pointing triangle on the top right of the chunk. I think it’s supposed to look like a “play” symbol.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When you do this ** immediately below the code chunk it will show you the results, in this case some statistics about a normal distribution.</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88018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way to execute code is to convert the entire R Markdown document into HTML - or another target format, but for now we’ll stick to HTML because it’s the default and usually what you want. This process of converting R Markdown into a target format is called “rendering” or ”knitting” – the mental model here is that you’re knitting together marked up text, code, and results into a nicely formatted document that you can then present or share with others.</a:t>
            </a:r>
          </a:p>
          <a:p>
            <a:endParaRPr lang="en-US" dirty="0"/>
          </a:p>
          <a:p>
            <a:r>
              <a:rPr lang="en-US" dirty="0"/>
              <a:t>** To knit a document, click the button that says “Knit” next to a blue ball of yarn on the top of the Editor pane.</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487413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a little more detail.</a:t>
            </a:r>
          </a:p>
          <a:p>
            <a:endParaRPr lang="en-US" dirty="0"/>
          </a:p>
          <a:p>
            <a:r>
              <a:rPr lang="en-US" dirty="0"/>
              <a:t>Again the first block is the header section. We’re telling R Markdown that the title should be “My Markdown Document” and that when the document is rendered, we want to output to be an “</a:t>
            </a:r>
            <a:r>
              <a:rPr lang="en-US" dirty="0" err="1"/>
              <a:t>html_document</a:t>
            </a:r>
            <a:r>
              <a:rPr lang="en-US" dirty="0"/>
              <a:t>”. That’s the default. You can see that in the resulting HTML document there’s the title “My Markdown Document” in large type letters.</a:t>
            </a:r>
          </a:p>
          <a:p>
            <a:endParaRPr lang="en-US" dirty="0"/>
          </a:p>
          <a:p>
            <a:r>
              <a:rPr lang="en-US" dirty="0"/>
              <a:t>** Here we have some narrative text with marks such as hashtags and asterisks. You can see that having a hashtag at the beginning of a line makes this line a header, and the more hashtags you write, the smaller the header. Also, you can see that, depending on where you write it, with an </a:t>
            </a:r>
            <a:r>
              <a:rPr lang="en-US" dirty="0" err="1"/>
              <a:t>asterik</a:t>
            </a:r>
            <a:r>
              <a:rPr lang="en-US" dirty="0"/>
              <a:t> you can make bulleted lists or text that is italics </a:t>
            </a:r>
            <a:r>
              <a:rPr lang="en-US"/>
              <a:t>or bold.</a:t>
            </a:r>
            <a:endParaRPr lang="en-US" dirty="0"/>
          </a:p>
          <a:p>
            <a:endParaRPr lang="en-US" baseline="0" dirty="0"/>
          </a:p>
          <a:p>
            <a:r>
              <a:rPr lang="en-US" baseline="0" dirty="0"/>
              <a:t>** Then we get to the code chunks. Don’t worry about the contents of the code for now - in brief, this code asks R to generate 100 random values and then print out some summary statistics. The knitted document shows us our code **, tidily placed into a gray box to make it visually distinct from the text; and then immediately after, the </a:t>
            </a:r>
            <a:r>
              <a:rPr lang="en-US" i="1" baseline="0" dirty="0"/>
              <a:t>results </a:t>
            </a:r>
            <a:r>
              <a:rPr lang="en-US" baseline="0" dirty="0"/>
              <a:t>of that code after it was executed.</a:t>
            </a:r>
          </a:p>
          <a:p>
            <a:endParaRPr lang="en-US" baseline="0" dirty="0"/>
          </a:p>
          <a:p>
            <a:r>
              <a:rPr lang="en-US" baseline="0" dirty="0"/>
              <a:t>** Here we have one more code chunk, and what this is showing is that (1) in addition to text output, you can also make R create graphical plots, and (2) you can tweak the behavior of a code chunk – note that this code chunk has a chunk option of echo=FALSE, and this tells R that you don’t want it to repeat, or “echo” the code in the rendered document.</a:t>
            </a:r>
          </a:p>
          <a:p>
            <a:endParaRPr lang="en-US" baseline="0" dirty="0"/>
          </a:p>
          <a:p>
            <a:r>
              <a:rPr lang="en-US" baseline="0" dirty="0"/>
              <a:t>So let’s practice creating an R Markdown document, running a code chunk, and knitting.</a:t>
            </a:r>
          </a:p>
        </p:txBody>
      </p:sp>
      <p:sp>
        <p:nvSpPr>
          <p:cNvPr id="4" name="Slide Number Placeholder 3"/>
          <p:cNvSpPr>
            <a:spLocks noGrp="1"/>
          </p:cNvSpPr>
          <p:nvPr>
            <p:ph type="sldNum" sz="quarter" idx="10"/>
          </p:nvPr>
        </p:nvSpPr>
        <p:spPr/>
        <p:txBody>
          <a:bodyPr/>
          <a:lstStyle/>
          <a:p>
            <a:fld id="{DD65BEC1-91A9-F040-80A2-A1EC33E8D6DB}" type="slidenum">
              <a:rPr lang="en-US" smtClean="0"/>
              <a:t>17</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 create a new R </a:t>
            </a:r>
            <a:r>
              <a:rPr lang="en-US" dirty="0" err="1"/>
              <a:t>Mardown</a:t>
            </a:r>
            <a:r>
              <a:rPr lang="en-US" dirty="0"/>
              <a:t> document</a:t>
            </a:r>
          </a:p>
          <a:p>
            <a:r>
              <a:rPr lang="en-US" dirty="0"/>
              <a:t>- run all of the code chunks</a:t>
            </a:r>
          </a:p>
          <a:p>
            <a:r>
              <a:rPr lang="en-US" dirty="0"/>
              <a:t>- knit the document</a:t>
            </a:r>
          </a:p>
          <a:p>
            <a:endParaRPr lang="en-US" dirty="0"/>
          </a:p>
          <a:p>
            <a:r>
              <a:rPr lang="en-US" dirty="0"/>
              <a:t>When you knit the document, it will ask you for a filename to save to – just enter “test”</a:t>
            </a:r>
          </a:p>
          <a:p>
            <a:endParaRPr lang="en-US" dirty="0"/>
          </a:p>
          <a:p>
            <a:r>
              <a:rPr lang="en-US" dirty="0"/>
              <a:t>We will meet back in 3 minutes to review this exercise together.</a:t>
            </a:r>
          </a:p>
          <a:p>
            <a:endParaRPr lang="en-US" dirty="0"/>
          </a:p>
          <a:p>
            <a:r>
              <a:rPr lang="en-US" dirty="0"/>
              <a:t>// Points to make during live coding:</a:t>
            </a:r>
          </a:p>
          <a:p>
            <a:pPr marL="171450" indent="-171450">
              <a:buFontTx/>
              <a:buChar char="-"/>
            </a:pPr>
            <a:r>
              <a:rPr lang="en-US" dirty="0"/>
              <a:t>Header starts with 3 dashes, ends with 3 dashes</a:t>
            </a:r>
          </a:p>
          <a:p>
            <a:pPr marL="171450" indent="-171450">
              <a:buFontTx/>
              <a:buChar char="-"/>
            </a:pPr>
            <a:r>
              <a:rPr lang="en-US" dirty="0"/>
              <a:t>Code chunk starts with 3 backticks and r in curly braces, ends with 3 backticks. Editor makes code chunks gray.</a:t>
            </a:r>
          </a:p>
          <a:p>
            <a:pPr marL="171450" indent="-171450">
              <a:buFontTx/>
              <a:buChar char="-"/>
            </a:pPr>
            <a:r>
              <a:rPr lang="en-US" dirty="0"/>
              <a:t>Note that we saved </a:t>
            </a:r>
            <a:r>
              <a:rPr lang="en-US" dirty="0" err="1"/>
              <a:t>test.Rmd</a:t>
            </a:r>
            <a:r>
              <a:rPr lang="en-US" dirty="0"/>
              <a:t> (R Markdown file) and </a:t>
            </a:r>
            <a:r>
              <a:rPr lang="en-US" dirty="0" err="1"/>
              <a:t>test.html</a:t>
            </a:r>
            <a:r>
              <a:rPr lang="en-US" dirty="0"/>
              <a:t> (knitted HTML file). You might wonder why you want to deal with two files. </a:t>
            </a:r>
            <a:r>
              <a:rPr lang="en-US" dirty="0" err="1"/>
              <a:t>Rmd</a:t>
            </a:r>
            <a:r>
              <a:rPr lang="en-US" dirty="0"/>
              <a:t> is source code document – makes things reproducible, can share with an analyst; HTML is presentation – share with your boss.</a:t>
            </a:r>
          </a:p>
          <a:p>
            <a:pPr marL="171450" indent="-171450">
              <a:buFontTx/>
              <a:buChar char="-"/>
            </a:pPr>
            <a:r>
              <a:rPr lang="en-US" dirty="0"/>
              <a:t>Why is the gray code box missing in the rendered document? echo=FALSEs</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1492250" y="914400"/>
            <a:ext cx="8128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514350" y="5791200"/>
            <a:ext cx="41148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terms that may or may not be new to you.</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that’s great for doing data analysis. There are lots of things that make R great:  it is freely available, makes it easy to wrangling complex data sets, and can produce publication-quality visualizations. There is also an open and welcoming community of folks who use R, which is just as important, if not more important, as the actual underlying details of the language. We are excited to welcome you all to the R community at CHOP and Penn with this workshop.</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company and also the name of a piece of software this company makes (and makes available for free). You can think of RStudio as a fancy text editor for writing R code. The technical term for a fancy text editor for writing code is “Integrated Development Environment”, or IDE. You can run </a:t>
            </a:r>
            <a:r>
              <a:rPr lang="en" dirty="0">
                <a:solidFill>
                  <a:schemeClr val="dk1"/>
                </a:solidFill>
              </a:rPr>
              <a:t>RStudio on Mac or Windows, or as we will today, on a server that you can access using a web browser.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R Markdown is a computational document format. A computational </a:t>
            </a:r>
            <a:r>
              <a:rPr lang="en" dirty="0" err="1"/>
              <a:t>documen</a:t>
            </a:r>
            <a:r>
              <a:rPr lang="en-US" dirty="0"/>
              <a:t>t</a:t>
            </a:r>
            <a:r>
              <a:rPr lang="en" dirty="0"/>
              <a:t> is a document that has executable code inside of it, and as we’ll discuss shortly, it’s a great way to perform data analysis in a reproducible fashion. With R Markdown, we will </a:t>
            </a:r>
            <a:r>
              <a:rPr lang="en" u="sng" dirty="0"/>
              <a:t>usually</a:t>
            </a:r>
            <a:r>
              <a:rPr lang="en" u="none" dirty="0"/>
              <a:t> </a:t>
            </a:r>
            <a:r>
              <a:rPr lang="en" dirty="0"/>
              <a:t>write that executable code in R. I say </a:t>
            </a:r>
            <a:r>
              <a:rPr lang="en" u="sng" dirty="0"/>
              <a:t>usually</a:t>
            </a:r>
            <a:r>
              <a:rPr lang="en" dirty="0"/>
              <a:t> because it’s actually possible to write code in python, C++, and other languages inside of an R Markdown document.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So we have R, R</a:t>
            </a:r>
            <a:r>
              <a:rPr lang="en-US" dirty="0"/>
              <a:t>s</a:t>
            </a:r>
            <a:r>
              <a:rPr lang="en" dirty="0" err="1"/>
              <a:t>tudio</a:t>
            </a:r>
            <a:r>
              <a:rPr lang="en" dirty="0"/>
              <a:t>, and R Markdown. For the remainder of this session, I’ll show you how these three R’s come together to form the infrastructure for performing state of the art data analysis.</a:t>
            </a:r>
          </a:p>
        </p:txBody>
      </p:sp>
    </p:spTree>
    <p:extLst>
      <p:ext uri="{BB962C8B-B14F-4D97-AF65-F5344CB8AC3E}">
        <p14:creationId xmlns:p14="http://schemas.microsoft.com/office/powerpoint/2010/main" val="3695504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the data analysis pipeline is to load or ** import the data into your environment, which for the purposes of this course is R.</a:t>
            </a:r>
          </a:p>
          <a:p>
            <a:endParaRPr lang="en-US" dirty="0"/>
          </a:p>
          <a:p>
            <a:r>
              <a:rPr lang="en-US" dirty="0"/>
              <a:t>In today’s workshop we will be using a de-identified data set consisting of COVID-19 laboratory test results from CHOP’s infectious disease diagnostics lab (IDDL).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20</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set of tools that has become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sound like human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22</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 </a:t>
            </a:r>
          </a:p>
          <a:p>
            <a:endParaRPr lang="en-US" baseline="0" dirty="0"/>
          </a:p>
          <a:p>
            <a:r>
              <a:rPr lang="en-US" baseline="0" dirty="0"/>
              <a:t>You can download and install a package with the command ** </a:t>
            </a:r>
            <a:r>
              <a:rPr lang="en-US" b="1" baseline="0" dirty="0" err="1"/>
              <a:t>install.packages</a:t>
            </a:r>
            <a:r>
              <a:rPr lang="en-US" baseline="0" dirty="0"/>
              <a:t>. So let’s say you want to install a package named “</a:t>
            </a:r>
            <a:r>
              <a:rPr lang="en-US" baseline="0" dirty="0" err="1"/>
              <a:t>tidyverse</a:t>
            </a:r>
            <a:r>
              <a:rPr lang="en-US" baseline="0" dirty="0"/>
              <a:t>”. You would go to the R Console and type </a:t>
            </a:r>
            <a:r>
              <a:rPr lang="en-US" baseline="0" dirty="0" err="1"/>
              <a:t>install.packages</a:t>
            </a:r>
            <a:r>
              <a:rPr lang="en-US" baseline="0" dirty="0"/>
              <a:t>(“</a:t>
            </a:r>
            <a:r>
              <a:rPr lang="en-US" baseline="0" dirty="0" err="1"/>
              <a:t>tidyverse</a:t>
            </a:r>
            <a:r>
              <a:rPr lang="en-US" baseline="0" dirty="0"/>
              <a:t>”). Each package you want to use needs to be installed only once on each computer. </a:t>
            </a:r>
            <a:r>
              <a:rPr lang="en-US" b="0" baseline="0" dirty="0"/>
              <a:t>On our RStudio Server, you won’t need to install any packages for this course (I have installed them for you). But when you go on to use R in the future, you will have to install packages.</a:t>
            </a:r>
            <a:endParaRPr lang="en-US" baseline="0" dirty="0"/>
          </a:p>
          <a:p>
            <a:endParaRPr lang="en-US" baseline="0" dirty="0"/>
          </a:p>
          <a:p>
            <a:r>
              <a:rPr lang="en-US" baseline="0" dirty="0"/>
              <a:t>After you’ve installed the package, in order to use the functions that it provides, you also need to </a:t>
            </a:r>
            <a:r>
              <a:rPr lang="en-US" b="1" baseline="0" dirty="0"/>
              <a:t>load</a:t>
            </a:r>
            <a:r>
              <a:rPr lang="en-US" b="0" baseline="0" dirty="0"/>
              <a:t> the package into the computer’s memory. This is done with the command **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or restart the R program. So every time you start a new R session you have to load each package that you want to use again.</a:t>
            </a:r>
          </a:p>
          <a:p>
            <a:endParaRPr lang="en-US" b="0"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a:p>
            <a:endParaRPr lang="en-US" baseline="0" dirty="0"/>
          </a:p>
          <a:p>
            <a:r>
              <a:rPr lang="en-US" baseline="0" dirty="0"/>
              <a:t>One of the great things about R is that there are tens of thousands of packages, </a:t>
            </a:r>
          </a:p>
          <a:p>
            <a:endParaRPr lang="en-US" baseline="0" dirty="0"/>
          </a:p>
          <a:p>
            <a:r>
              <a:rPr lang="en-US" baseline="0" dirty="0"/>
              <a:t>** and virtually all of them are free to download and use, including all the packages I’m introducing in this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how you use the </a:t>
            </a:r>
            <a:r>
              <a:rPr lang="en-US" baseline="0" dirty="0" err="1"/>
              <a:t>read_csv</a:t>
            </a:r>
            <a:r>
              <a:rPr lang="en-US" baseline="0" dirty="0"/>
              <a:t> function to read a CSV file into a data frame object. A data frame is a type of object that works like a spreadsheet.</a:t>
            </a:r>
          </a:p>
          <a:p>
            <a:endParaRPr lang="en-US" baseline="0" dirty="0"/>
          </a:p>
          <a:p>
            <a:r>
              <a:rPr lang="en-US" baseline="0" dirty="0"/>
              <a:t>You start with the name of the object then you have this left-ward arrow looking symbol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This code construct is exceedingly common in R, so I want to spend a few minutes exploring it together</a:t>
            </a:r>
          </a:p>
          <a:p>
            <a:pPr marL="0" indent="0">
              <a:buFontTx/>
              <a:buNone/>
            </a:pPr>
            <a:endParaRPr lang="en-US" baseline="0" dirty="0"/>
          </a:p>
          <a:p>
            <a:pPr marL="0" indent="0">
              <a:buFontTx/>
              <a:buNone/>
            </a:pPr>
            <a:r>
              <a:rPr lang="en-US" baseline="0" dirty="0" err="1"/>
              <a:t>read_csv</a:t>
            </a:r>
            <a:r>
              <a:rPr lang="en-US" baseline="0" dirty="0"/>
              <a:t>() is a ** </a:t>
            </a:r>
            <a:r>
              <a:rPr lang="en-US" b="1" baseline="0" dirty="0"/>
              <a:t>function</a:t>
            </a:r>
            <a:r>
              <a:rPr lang="en-US" baseline="0" dirty="0"/>
              <a:t>.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0" indent="0">
              <a:buFontTx/>
              <a:buNone/>
            </a:pPr>
            <a:endParaRPr lang="en-US" baseline="0" dirty="0"/>
          </a:p>
          <a:p>
            <a:pPr marL="0" indent="0">
              <a:buFontTx/>
              <a:buNone/>
            </a:pPr>
            <a:r>
              <a:rPr lang="en-US" baseline="0" dirty="0"/>
              <a:t>You may be familiar with functions from math class or perhaps also from Excel. A function takes an input, say an ‘x’ value and returns an output, say a ’y’ value. Functions in computer programming also take inputs and return outputs. But the inputs and outputs here are the objects that exist within the context of a programming language. </a:t>
            </a:r>
          </a:p>
          <a:p>
            <a:pPr marL="0" indent="0">
              <a:buFontTx/>
              <a:buNone/>
            </a:pPr>
            <a:endParaRPr lang="en-US" baseline="0" dirty="0"/>
          </a:p>
          <a:p>
            <a:pPr marL="0" indent="0">
              <a:buFontTx/>
              <a:buNone/>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457200" lvl="1" indent="0">
              <a:buFontTx/>
              <a:buNone/>
            </a:pPr>
            <a:endParaRPr lang="en-US" baseline="0" dirty="0"/>
          </a:p>
          <a:p>
            <a:pPr marL="0" lvl="0" indent="0">
              <a:buFontTx/>
              <a:buNone/>
            </a:pPr>
            <a:r>
              <a:rPr lang="en-US" baseline="0" dirty="0"/>
              <a:t>A function can have zero, one, or many arguments. If there is more than one argument, we use commas to separate them. We’ll see examples of that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output of the </a:t>
            </a:r>
            <a:r>
              <a:rPr lang="en-US" dirty="0" err="1"/>
              <a:t>read_csv</a:t>
            </a:r>
            <a:r>
              <a:rPr lang="en-US" dirty="0"/>
              <a:t> function is a data frame object. You will usually want to *capture* that data frame inside of a named object </a:t>
            </a:r>
            <a:r>
              <a:rPr lang="en-US" baseline="0" dirty="0"/>
              <a:t>so you can use it as the input for other functions, for example to summarize or visualize your data. </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To put the output of the </a:t>
            </a:r>
            <a:r>
              <a:rPr lang="en-US" dirty="0" err="1"/>
              <a:t>read_csv</a:t>
            </a:r>
            <a:r>
              <a:rPr lang="en-US" dirty="0"/>
              <a:t> function into a named</a:t>
            </a:r>
            <a:r>
              <a:rPr lang="en-US" baseline="0" dirty="0"/>
              <a:t> object, we use the assignment operator. </a:t>
            </a:r>
          </a:p>
          <a:p>
            <a:pPr marL="0" indent="0">
              <a:buFontTx/>
              <a:buNone/>
            </a:pPr>
            <a:endParaRPr lang="en-US" baseline="0" dirty="0"/>
          </a:p>
          <a:p>
            <a:pPr marL="0" indent="0">
              <a:buFontTx/>
              <a:buNone/>
            </a:pPr>
            <a:r>
              <a:rPr lang="en-US" baseline="0" dirty="0"/>
              <a:t>The assignment operator is a smaller-than followed by a dash and looks kind of like an arrow pointing left. It’s usually pronounces “gets.” So this line of code reads: </a:t>
            </a:r>
            <a:r>
              <a:rPr lang="en-US" baseline="0" dirty="0" err="1"/>
              <a:t>data_frame</a:t>
            </a:r>
            <a:r>
              <a:rPr lang="en-US" baseline="0" dirty="0"/>
              <a:t> gets </a:t>
            </a:r>
            <a:r>
              <a:rPr lang="en-US" baseline="0" dirty="0" err="1"/>
              <a:t>read_csv</a:t>
            </a:r>
            <a:r>
              <a:rPr lang="en-US" baseline="0" dirty="0"/>
              <a:t> of </a:t>
            </a:r>
            <a:r>
              <a:rPr lang="en-US" baseline="0" dirty="0" err="1"/>
              <a:t>file_name</a:t>
            </a:r>
            <a:r>
              <a:rPr lang="en-US" baseline="0" dirty="0"/>
              <a: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“covid_testing gets </a:t>
            </a:r>
            <a:r>
              <a:rPr lang="en-US" baseline="0" dirty="0" err="1"/>
              <a:t>read_csv</a:t>
            </a:r>
            <a:r>
              <a:rPr lang="en-US" baseline="0" dirty="0"/>
              <a:t> of covid_testing.csv”.</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in R can be super confusing. A couple of rules are: names of objects such as data frames don't get quotes. On the other hand, literal file names are always put in quotes. Sometimes, either quoting or not quoting works. This is one of the things where you will get a good sense but not until after some trial and error.</a:t>
            </a:r>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t>
            </a:r>
            <a:r>
              <a:rPr lang="en-US" dirty="0" err="1"/>
              <a:t>Rstudio</a:t>
            </a:r>
            <a:r>
              <a:rPr lang="en-US" dirty="0"/>
              <a:t> first.</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Points to make during live coding</a:t>
            </a:r>
          </a:p>
          <a:p>
            <a:endParaRPr lang="en-US" dirty="0"/>
          </a:p>
          <a:p>
            <a:r>
              <a:rPr lang="en-US" dirty="0"/>
              <a:t>- Running a code chunk is useful for interactive work. </a:t>
            </a:r>
          </a:p>
          <a:p>
            <a:r>
              <a:rPr lang="en-US" dirty="0"/>
              <a:t>- Environment pane shows you an inventory of all the named objects you’ve created.</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260729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 R (the programming language) from ** RStudio (the integrated development environment or editor) and ** R Markdown (the document format we use for reproducible data analysis). Then we explored RStudio and R Markdown.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then looked at how ** packages...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Importing data...</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session I’m including a “what else” section to introduce you to ”what else” there is out there for your to explore and learn about after completing this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RStudio the company publishes a number of cheat sheets which come in handy for data analysis. </a:t>
            </a:r>
          </a:p>
          <a:p>
            <a:endParaRPr lang="en-US" dirty="0"/>
          </a:p>
          <a:p>
            <a:r>
              <a:rPr lang="en-US" dirty="0"/>
              <a:t>Relevant to this session, the </a:t>
            </a:r>
            <a:r>
              <a:rPr lang="en-US" b="1" dirty="0"/>
              <a:t>Data Import </a:t>
            </a:r>
            <a:r>
              <a:rPr lang="en-US" dirty="0"/>
              <a:t>cheat sheet helps with importing data from file types similar to CSV but with other delimiters.</a:t>
            </a:r>
          </a:p>
          <a:p>
            <a:endParaRPr lang="en-US" dirty="0"/>
          </a:p>
          <a:p>
            <a:r>
              <a:rPr lang="en-US" dirty="0"/>
              <a:t>I’ve linked the current Data Import cheat sheet on the course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Not all data is in CSV files, and fortunately R supports a huge number of other file formats, and here are some of the packages that help import or export them:</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and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large number of databases directly in R to pull your data. For example, CHOP uses Netezza for the Clinical Data Warehouse, Oracle for Epic Clarity, and </a:t>
            </a:r>
            <a:r>
              <a:rPr lang="en-US" dirty="0" err="1"/>
              <a:t>REDcap</a:t>
            </a:r>
            <a:r>
              <a:rPr lang="en-US" dirty="0"/>
              <a:t> for a large number of research projects, all of which have R interfaces.</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16255933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108585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514350" y="5867400"/>
            <a:ext cx="4114800" cy="480060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addition to HTML, R Markdown documents can be “knitted” into a number of additional formats including PDF, Microsoft Word, PowerPoint, and even interactive dashboards.  We will look at dashboards in some detail in the last session.</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2913460" y="11580286"/>
            <a:ext cx="2228850" cy="61171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2555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wanted to mention again that in addition to R, R Markdown supports many other programming languages, including Python.</a:t>
            </a:r>
          </a:p>
          <a:p>
            <a:endParaRPr lang="en-US" dirty="0"/>
          </a:p>
          <a:p>
            <a:r>
              <a:rPr lang="en-US" dirty="0"/>
              <a:t>So you can mix code chunks written in R with code chunks written in Python, and here on the side is an example of what a python code chunk would look like.</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versions of RStudio. </a:t>
            </a:r>
          </a:p>
          <a:p>
            <a:endParaRPr lang="en-US" dirty="0"/>
          </a:p>
          <a:p>
            <a:r>
              <a:rPr lang="en-US" dirty="0"/>
              <a:t>RStudio Server – a version of the RStudio IDE that can be accessed from a web browser. It’s hosted on a server that could be on premise or in the cloud.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 On the course website, I posted videos that show you how to install RStudio Desktop on a Mac or Windows computer.  </a:t>
            </a: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bottom left is the ** Console. The console allows you to quickly run an individual R command, like for installing a package. We won’t use the console very much in this course.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 Environment. The environment allows you to look at the data that’s loaded into R’s memory. Interacting with data in the environment tab can be a little bit like </a:t>
            </a:r>
            <a:r>
              <a:rPr lang="en-US" baseline="0" dirty="0"/>
              <a:t>working in Excel, and we’ll look at that in an upcoming exercise. </a:t>
            </a:r>
            <a:endParaRPr lang="en-US" dirty="0"/>
          </a:p>
          <a:p>
            <a:endParaRPr lang="en-US" baseline="0" dirty="0"/>
          </a:p>
          <a:p>
            <a:r>
              <a:rPr lang="en-US" baseline="0" dirty="0"/>
              <a:t>Finally, on the bottom right is where you find your ** Files. We’ll be using an R Markdown files for coding exercises.</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logged into the RStudio training environment. </a:t>
            </a:r>
          </a:p>
          <a:p>
            <a:endParaRPr lang="en-US" dirty="0"/>
          </a:p>
          <a:p>
            <a:r>
              <a:rPr lang="en-US" dirty="0"/>
              <a:t>The link to the training environment is in this morning's email, but I'm also going to ask Joy to paste the link into the Zoom chat. When you click on this link, it’ll ask you for a username and password. You can find your username and password in an Excel spreadsheet that’s attached to this morning’s reminder email. </a:t>
            </a:r>
          </a:p>
          <a:p>
            <a:endParaRPr lang="en-US" dirty="0"/>
          </a:p>
          <a:p>
            <a:r>
              <a:rPr lang="en-US" dirty="0"/>
              <a:t>Please click the “yes” button in the Participants window to let us know you logged in successfully and can see the </a:t>
            </a:r>
            <a:r>
              <a:rPr lang="en-US" dirty="0" err="1"/>
              <a:t>Rstudio</a:t>
            </a:r>
            <a:r>
              <a:rPr lang="en-US" dirty="0"/>
              <a:t> panes. If you have any issues, please let us know in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coding, I want to talk a little about idea of reproducibility. One of the most powerful aspects of working in the R environment is that it makes it straightforward to produce reproducible data analyses.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Consider the following case study.</a:t>
            </a:r>
          </a:p>
          <a:p>
            <a:endParaRPr lang="en-US" baseline="0" dirty="0"/>
          </a:p>
          <a:p>
            <a:r>
              <a:rPr lang="en-US" baseline="0" dirty="0"/>
              <a:t>In the mid-2000s, researchers at Duke University tried to use microarray gene expression data of tumor cells to predict sensitivity to chemotherapeutic agents. This approach generated a lot of excitement at the time, and the resulting work was published in high-profile journals.</a:t>
            </a:r>
          </a:p>
          <a:p>
            <a:endParaRPr lang="en-US" baseline="0" dirty="0"/>
          </a:p>
          <a:p>
            <a:r>
              <a:rPr lang="en-US" baseline="0" dirty="0"/>
              <a:t>(**) Unfortunately, there were a number of serious errors in the data analysis.</a:t>
            </a:r>
          </a:p>
          <a:p>
            <a:endParaRPr lang="en-US" baseline="0" dirty="0"/>
          </a:p>
          <a:p>
            <a:r>
              <a:rPr lang="en-US" baseline="0" dirty="0"/>
              <a:t>(**) Even more unfortunately, patients were enrolled in clinical trials and allocated based on flawed models. It's likely that some patients were actually treated not with the chemo they are most likely to respond to, but with the chemo that's least likely to work.</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biostatisticians at MD Anderson uncovered these mistakes in painstaking work. Let’s look at one of the errors they found.</a:t>
            </a:r>
          </a:p>
          <a:p>
            <a:endParaRPr lang="en-US" baseline="0" dirty="0"/>
          </a:p>
          <a:p>
            <a:r>
              <a:rPr lang="en-US" baseline="0" dirty="0"/>
              <a:t>What you see here are the names of are a few of the hundreds of microarray probe sets </a:t>
            </a:r>
            <a:r>
              <a:rPr lang="mr-IN" baseline="0" dirty="0"/>
              <a:t>–</a:t>
            </a:r>
            <a:r>
              <a:rPr lang="en-US" baseline="0" dirty="0"/>
              <a:t> each roughly corresponds to a gene </a:t>
            </a:r>
            <a:r>
              <a:rPr lang="mr-IN" baseline="0" dirty="0"/>
              <a:t>–</a:t>
            </a:r>
            <a:r>
              <a:rPr lang="en-US" baseline="0" dirty="0"/>
              <a:t> that the Duke investigators reported </a:t>
            </a:r>
            <a:r>
              <a:rPr lang="en-US" baseline="0" dirty="0" err="1"/>
              <a:t>tp</a:t>
            </a:r>
            <a:r>
              <a:rPr lang="en-US" baseline="0" dirty="0"/>
              <a:t> predict sensitivity to 5-fluorouracil.</a:t>
            </a:r>
          </a:p>
          <a:p>
            <a:endParaRPr lang="en-US" baseline="0" dirty="0"/>
          </a:p>
          <a:p>
            <a:r>
              <a:rPr lang="en-US" baseline="0" dirty="0"/>
              <a:t>(**) And here are the probe sets that the MD Anderson team got. You can see that they're not the same.</a:t>
            </a:r>
          </a:p>
          <a:p>
            <a:endParaRPr lang="en-US" baseline="0" dirty="0"/>
          </a:p>
          <a:p>
            <a:r>
              <a:rPr lang="en-US" baseline="0" dirty="0"/>
              <a:t>(**) If I highlight only the last number of each probe, you might notice a pattern: the number of the probe set that Duke reported is always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miss one row; or you have one dataset that has a header and another one that doesn't.  The result is that all the values in the affected column are shifted by one. This is a simple error to make, but it completely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5309558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60.tiff"/><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8.png"/><Relationship Id="rId7"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hyperlink" Target="https://rstudio.com/resources/cheatsheet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9.tiff"/><Relationship Id="rId7" Type="http://schemas.openxmlformats.org/officeDocument/2006/relationships/image" Target="../media/image73.tiff"/><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72.tiff"/><Relationship Id="rId5" Type="http://schemas.openxmlformats.org/officeDocument/2006/relationships/image" Target="../media/image71.tiff"/><Relationship Id="rId4" Type="http://schemas.openxmlformats.org/officeDocument/2006/relationships/image" Target="../media/image70.tiff"/></Relationships>
</file>

<file path=ppt/slides/_rels/slide3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4.png"/><Relationship Id="rId21" Type="http://schemas.openxmlformats.org/officeDocument/2006/relationships/image" Target="../media/image91.jpe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notesSlide" Target="../notesSlides/notesSlide35.xml"/><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13.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hyperlink" Target="https://db.rstudio.com/databases/" TargetMode="External"/><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s>
</file>

<file path=ppt/slides/_rels/slide3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0.png"/><Relationship Id="rId7"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2.tif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7.tiff"/><Relationship Id="rId11" Type="http://schemas.openxmlformats.org/officeDocument/2006/relationships/image" Target="../media/image22.tiff"/><Relationship Id="rId5" Type="http://schemas.openxmlformats.org/officeDocument/2006/relationships/image" Target="../media/image16.tiff"/><Relationship Id="rId10" Type="http://schemas.openxmlformats.org/officeDocument/2006/relationships/image" Target="../media/image21.tiff"/><Relationship Id="rId4" Type="http://schemas.openxmlformats.org/officeDocument/2006/relationships/image" Target="../media/image15.tiff"/><Relationship Id="rId9" Type="http://schemas.openxmlformats.org/officeDocument/2006/relationships/image" Target="../media/image20.tif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000" dirty="0">
                <a:latin typeface="+mn-lt"/>
              </a:rPr>
              <a:t>CHOP R 101:</a:t>
            </a:r>
            <a:br>
              <a:rPr lang="en-US" sz="4000" dirty="0">
                <a:latin typeface="+mn-lt"/>
              </a:rPr>
            </a:br>
            <a:r>
              <a:rPr lang="en-US" sz="4000" dirty="0">
                <a:latin typeface="+mn-lt"/>
              </a:rPr>
              <a:t>Intro to R for Clinical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4800" b="1" dirty="0"/>
              <a:t>Introduction</a:t>
            </a:r>
          </a:p>
        </p:txBody>
      </p:sp>
      <p:pic>
        <p:nvPicPr>
          <p:cNvPr id="4" name="Picture 3">
            <a:extLst>
              <a:ext uri="{FF2B5EF4-FFF2-40B4-BE49-F238E27FC236}">
                <a16:creationId xmlns:a16="http://schemas.microsoft.com/office/drawing/2014/main" id="{D28929E2-6179-0B40-AA47-AF143EE97A5E}"/>
              </a:ext>
            </a:extLst>
          </p:cNvPr>
          <p:cNvPicPr>
            <a:picLocks noChangeAspect="1"/>
          </p:cNvPicPr>
          <p:nvPr/>
        </p:nvPicPr>
        <p:blipFill>
          <a:blip r:embed="rId3"/>
          <a:stretch>
            <a:fillRect/>
          </a:stretch>
        </p:blipFill>
        <p:spPr>
          <a:xfrm>
            <a:off x="365760" y="4804013"/>
            <a:ext cx="1609344" cy="1858364"/>
          </a:xfrm>
          <a:prstGeom prst="rect">
            <a:avLst/>
          </a:prstGeom>
        </p:spPr>
      </p:pic>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963758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261257" y="5561351"/>
            <a:ext cx="11669486" cy="110193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4400" dirty="0"/>
              <a:t>Your closest collaborator is </a:t>
            </a:r>
            <a:r>
              <a:rPr lang="en-US" sz="4400" b="1" dirty="0"/>
              <a:t>You</a:t>
            </a:r>
            <a:r>
              <a:rPr lang="en-US" sz="44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Running a single code chunk</a:t>
            </a:r>
            <a:endParaRPr sz="4400" dirty="0">
              <a:latin typeface="Tw Cen MT" panose="020B0602020104020603" pitchFamily="34" charset="77"/>
              <a:cs typeface="Helvetica Neue"/>
            </a:endParaRPr>
          </a:p>
        </p:txBody>
      </p:sp>
      <p:pic>
        <p:nvPicPr>
          <p:cNvPr id="15" name="Picture 14">
            <a:extLst>
              <a:ext uri="{FF2B5EF4-FFF2-40B4-BE49-F238E27FC236}">
                <a16:creationId xmlns:a16="http://schemas.microsoft.com/office/drawing/2014/main" id="{50B7C6CF-D388-B748-B4B1-C15AFE851B1D}"/>
              </a:ext>
            </a:extLst>
          </p:cNvPr>
          <p:cNvPicPr>
            <a:picLocks noChangeAspect="1"/>
          </p:cNvPicPr>
          <p:nvPr/>
        </p:nvPicPr>
        <p:blipFill rotWithShape="1">
          <a:blip r:embed="rId3"/>
          <a:srcRect b="51092"/>
          <a:stretch/>
        </p:blipFill>
        <p:spPr>
          <a:xfrm>
            <a:off x="1395846" y="2856431"/>
            <a:ext cx="9400306" cy="1550741"/>
          </a:xfrm>
          <a:prstGeom prst="rect">
            <a:avLst/>
          </a:prstGeom>
        </p:spPr>
      </p:pic>
      <p:grpSp>
        <p:nvGrpSpPr>
          <p:cNvPr id="12" name="Group 11">
            <a:extLst>
              <a:ext uri="{FF2B5EF4-FFF2-40B4-BE49-F238E27FC236}">
                <a16:creationId xmlns:a16="http://schemas.microsoft.com/office/drawing/2014/main" id="{7C1F2ABC-869B-AE4C-9A63-BF5B81BB6635}"/>
              </a:ext>
            </a:extLst>
          </p:cNvPr>
          <p:cNvGrpSpPr/>
          <p:nvPr/>
        </p:nvGrpSpPr>
        <p:grpSpPr>
          <a:xfrm>
            <a:off x="9818218" y="1575616"/>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28491"/>
                <a:gd name="adj2" fmla="val 1384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run chunk</a:t>
              </a:r>
            </a:p>
            <a:p>
              <a:pPr algn="ctr"/>
              <a:endParaRPr lang="en-US" dirty="0">
                <a:solidFill>
                  <a:schemeClr val="bg1"/>
                </a:solidFill>
              </a:endParaRPr>
            </a:p>
          </p:txBody>
        </p:sp>
      </p:grpSp>
      <p:pic>
        <p:nvPicPr>
          <p:cNvPr id="30" name="Picture 29">
            <a:extLst>
              <a:ext uri="{FF2B5EF4-FFF2-40B4-BE49-F238E27FC236}">
                <a16:creationId xmlns:a16="http://schemas.microsoft.com/office/drawing/2014/main" id="{2FFFDD0A-8B08-6445-A100-6AD76AD15AFC}"/>
              </a:ext>
            </a:extLst>
          </p:cNvPr>
          <p:cNvPicPr>
            <a:picLocks noChangeAspect="1"/>
          </p:cNvPicPr>
          <p:nvPr/>
        </p:nvPicPr>
        <p:blipFill rotWithShape="1">
          <a:blip r:embed="rId3"/>
          <a:srcRect t="48908" b="263"/>
          <a:stretch/>
        </p:blipFill>
        <p:spPr>
          <a:xfrm>
            <a:off x="1395846" y="4407173"/>
            <a:ext cx="9400306" cy="1611662"/>
          </a:xfrm>
          <a:prstGeom prst="rect">
            <a:avLst/>
          </a:prstGeom>
        </p:spPr>
      </p:pic>
    </p:spTree>
    <p:extLst>
      <p:ext uri="{BB962C8B-B14F-4D97-AF65-F5344CB8AC3E}">
        <p14:creationId xmlns:p14="http://schemas.microsoft.com/office/powerpoint/2010/main" val="337025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CDA10E-FDBC-254D-B4D3-FECEE38DB136}"/>
              </a:ext>
            </a:extLst>
          </p:cNvPr>
          <p:cNvPicPr>
            <a:picLocks noChangeAspect="1"/>
          </p:cNvPicPr>
          <p:nvPr/>
        </p:nvPicPr>
        <p:blipFill rotWithShape="1">
          <a:blip r:embed="rId3"/>
          <a:srcRect r="48979" b="32447"/>
          <a:stretch/>
        </p:blipFill>
        <p:spPr>
          <a:xfrm>
            <a:off x="532232" y="2231232"/>
            <a:ext cx="5580755" cy="4123861"/>
          </a:xfrm>
          <a:prstGeom prst="rect">
            <a:avLst/>
          </a:prstGeom>
        </p:spPr>
      </p:pic>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Rendering (“Knitting”) an R Markdown document</a:t>
            </a:r>
            <a:endParaRPr sz="4400" dirty="0">
              <a:latin typeface="Tw Cen MT" panose="020B0602020104020603" pitchFamily="34" charset="77"/>
              <a:cs typeface="Helvetica Neue"/>
            </a:endParaRPr>
          </a:p>
        </p:txBody>
      </p:sp>
      <p:sp>
        <p:nvSpPr>
          <p:cNvPr id="4" name="TextBox 3">
            <a:extLst>
              <a:ext uri="{FF2B5EF4-FFF2-40B4-BE49-F238E27FC236}">
                <a16:creationId xmlns:a16="http://schemas.microsoft.com/office/drawing/2014/main" id="{ECB92CFE-E240-1440-B9BB-9A7B8EFFD3C6}"/>
              </a:ext>
            </a:extLst>
          </p:cNvPr>
          <p:cNvSpPr txBox="1"/>
          <p:nvPr/>
        </p:nvSpPr>
        <p:spPr>
          <a:xfrm>
            <a:off x="4803494" y="-393539"/>
            <a:ext cx="184731" cy="369332"/>
          </a:xfrm>
          <a:prstGeom prst="rect">
            <a:avLst/>
          </a:prstGeom>
          <a:noFill/>
        </p:spPr>
        <p:txBody>
          <a:bodyPr wrap="none" rtlCol="0">
            <a:spAutoFit/>
          </a:bodyPr>
          <a:lstStyle/>
          <a:p>
            <a:endParaRPr lang="en-US" dirty="0"/>
          </a:p>
        </p:txBody>
      </p:sp>
      <p:pic>
        <p:nvPicPr>
          <p:cNvPr id="44" name="Picture 43">
            <a:extLst>
              <a:ext uri="{FF2B5EF4-FFF2-40B4-BE49-F238E27FC236}">
                <a16:creationId xmlns:a16="http://schemas.microsoft.com/office/drawing/2014/main" id="{0407AA06-1346-8D4D-AB02-36C2BF7E5867}"/>
              </a:ext>
            </a:extLst>
          </p:cNvPr>
          <p:cNvPicPr>
            <a:picLocks noChangeAspect="1"/>
          </p:cNvPicPr>
          <p:nvPr/>
        </p:nvPicPr>
        <p:blipFill rotWithShape="1">
          <a:blip r:embed="rId3"/>
          <a:srcRect l="51022" r="-14" b="32447"/>
          <a:stretch/>
        </p:blipFill>
        <p:spPr>
          <a:xfrm>
            <a:off x="5887654" y="1772167"/>
            <a:ext cx="5721752" cy="4403105"/>
          </a:xfrm>
          <a:prstGeom prst="rect">
            <a:avLst/>
          </a:prstGeom>
        </p:spPr>
      </p:pic>
      <p:pic>
        <p:nvPicPr>
          <p:cNvPr id="15" name="Picture 14">
            <a:extLst>
              <a:ext uri="{FF2B5EF4-FFF2-40B4-BE49-F238E27FC236}">
                <a16:creationId xmlns:a16="http://schemas.microsoft.com/office/drawing/2014/main" id="{6BFBB0EF-66D9-2842-911F-ADA7710C6B8D}"/>
              </a:ext>
            </a:extLst>
          </p:cNvPr>
          <p:cNvPicPr>
            <a:picLocks noChangeAspect="1"/>
          </p:cNvPicPr>
          <p:nvPr/>
        </p:nvPicPr>
        <p:blipFill rotWithShape="1">
          <a:blip r:embed="rId4"/>
          <a:srcRect l="9488" t="4977" r="28052" b="5613"/>
          <a:stretch/>
        </p:blipFill>
        <p:spPr>
          <a:xfrm>
            <a:off x="532232" y="1840375"/>
            <a:ext cx="5486603" cy="390858"/>
          </a:xfrm>
          <a:prstGeom prst="rect">
            <a:avLst/>
          </a:prstGeom>
        </p:spPr>
      </p:pic>
      <p:sp>
        <p:nvSpPr>
          <p:cNvPr id="46" name="Rectangle 45">
            <a:extLst>
              <a:ext uri="{FF2B5EF4-FFF2-40B4-BE49-F238E27FC236}">
                <a16:creationId xmlns:a16="http://schemas.microsoft.com/office/drawing/2014/main" id="{0DC1D30C-1BD7-544B-A0B7-C6B163AF4CC7}"/>
              </a:ext>
            </a:extLst>
          </p:cNvPr>
          <p:cNvSpPr/>
          <p:nvPr/>
        </p:nvSpPr>
        <p:spPr>
          <a:xfrm>
            <a:off x="2583523" y="1655180"/>
            <a:ext cx="1201398" cy="775504"/>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476FBF35-142A-3241-9A6F-A17F9C2485F6}"/>
              </a:ext>
            </a:extLst>
          </p:cNvPr>
          <p:cNvSpPr/>
          <p:nvPr/>
        </p:nvSpPr>
        <p:spPr>
          <a:xfrm>
            <a:off x="6562845" y="1748300"/>
            <a:ext cx="5127585" cy="460679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3572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2507438" cy="843023"/>
            <a:chOff x="567160" y="307601"/>
            <a:chExt cx="1250743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3" y="535043"/>
              <a:ext cx="6243105" cy="52982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2985359" cy="2159669"/>
            <a:chOff x="567160" y="1288200"/>
            <a:chExt cx="12985359"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3" y="1462460"/>
              <a:ext cx="6721026" cy="1811147"/>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sp>
        <p:nvSpPr>
          <p:cNvPr id="25" name="Rectangle 24">
            <a:extLst>
              <a:ext uri="{FF2B5EF4-FFF2-40B4-BE49-F238E27FC236}">
                <a16:creationId xmlns:a16="http://schemas.microsoft.com/office/drawing/2014/main" id="{2ECE2732-8053-3F49-A2AD-80995F1CC07C}"/>
              </a:ext>
            </a:extLst>
          </p:cNvPr>
          <p:cNvSpPr/>
          <p:nvPr/>
        </p:nvSpPr>
        <p:spPr>
          <a:xfrm>
            <a:off x="6562845" y="307601"/>
            <a:ext cx="5127585" cy="638972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659ACB-C9E7-564B-A8B3-C750D9811B04}"/>
              </a:ext>
            </a:extLst>
          </p:cNvPr>
          <p:cNvSpPr txBox="1">
            <a:spLocks/>
          </p:cNvSpPr>
          <p:nvPr/>
        </p:nvSpPr>
        <p:spPr>
          <a:xfrm>
            <a:off x="1024128" y="585216"/>
            <a:ext cx="9720072" cy="1499616"/>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6600" kern="1200" cap="none" spc="100" baseline="0">
                <a:solidFill>
                  <a:schemeClr val="accent4">
                    <a:lumMod val="75000"/>
                  </a:schemeClr>
                </a:solidFill>
                <a:latin typeface="+mj-lt"/>
                <a:ea typeface="+mj-ea"/>
                <a:cs typeface="+mj-cs"/>
              </a:defRPr>
            </a:lvl1pPr>
          </a:lstStyle>
          <a:p>
            <a:r>
              <a:rPr lang="en-US" dirty="0">
                <a:latin typeface="Tw Cen MT" panose="020B0602020104020603" pitchFamily="34" charset="77"/>
              </a:rPr>
              <a:t>Your Turn #2</a:t>
            </a:r>
          </a:p>
        </p:txBody>
      </p:sp>
      <p:sp>
        <p:nvSpPr>
          <p:cNvPr id="5" name="Text Placeholder 2">
            <a:extLst>
              <a:ext uri="{FF2B5EF4-FFF2-40B4-BE49-F238E27FC236}">
                <a16:creationId xmlns:a16="http://schemas.microsoft.com/office/drawing/2014/main" id="{DE80DDFB-1BD3-E84A-B989-0338F76BD456}"/>
              </a:ext>
            </a:extLst>
          </p:cNvPr>
          <p:cNvSpPr txBox="1">
            <a:spLocks/>
          </p:cNvSpPr>
          <p:nvPr/>
        </p:nvSpPr>
        <p:spPr>
          <a:xfrm>
            <a:off x="1024128" y="2192075"/>
            <a:ext cx="10173524" cy="3712720"/>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Go to </a:t>
            </a:r>
            <a:r>
              <a:rPr lang="en-US" sz="4400" b="1" dirty="0"/>
              <a:t>File </a:t>
            </a:r>
            <a:r>
              <a:rPr lang="en-US" sz="4400" dirty="0"/>
              <a:t>&gt; </a:t>
            </a:r>
            <a:r>
              <a:rPr lang="en-US" sz="4400" b="1" dirty="0"/>
              <a:t>New File </a:t>
            </a:r>
            <a:r>
              <a:rPr lang="en-US" sz="4400" dirty="0"/>
              <a:t>&gt; </a:t>
            </a:r>
            <a:r>
              <a:rPr lang="en-US" sz="4400" b="1" dirty="0"/>
              <a:t>R Markdown</a:t>
            </a:r>
            <a:r>
              <a:rPr lang="en-US" sz="4400" dirty="0"/>
              <a:t>. Click </a:t>
            </a:r>
            <a:r>
              <a:rPr lang="en-US" sz="4400" b="1" dirty="0"/>
              <a:t>OK</a:t>
            </a:r>
            <a:r>
              <a:rPr lang="en-US" sz="4400" dirty="0"/>
              <a:t>. </a:t>
            </a:r>
          </a:p>
          <a:p>
            <a:pPr marL="0" indent="0">
              <a:buNone/>
            </a:pPr>
            <a:endParaRPr lang="en-US" sz="4400" dirty="0"/>
          </a:p>
          <a:p>
            <a:pPr marL="0" indent="0">
              <a:buNone/>
            </a:pPr>
            <a:r>
              <a:rPr lang="en-US" sz="4400" dirty="0"/>
              <a:t>Run each chunk by clicking    . Note what happens.</a:t>
            </a:r>
          </a:p>
          <a:p>
            <a:pPr marL="0" indent="0">
              <a:buNone/>
            </a:pPr>
            <a:endParaRPr lang="en-US" sz="4400" dirty="0"/>
          </a:p>
          <a:p>
            <a:pPr marL="0" indent="0">
              <a:buNone/>
            </a:pPr>
            <a:r>
              <a:rPr lang="en-US" sz="4400" dirty="0"/>
              <a:t>Knit the document (         ). Type </a:t>
            </a:r>
            <a:r>
              <a:rPr lang="en-US" sz="3800" b="1" dirty="0">
                <a:solidFill>
                  <a:srgbClr val="0070C0"/>
                </a:solidFill>
                <a:latin typeface="Consolas" panose="020B0609020204030204" pitchFamily="49" charset="0"/>
                <a:cs typeface="Consolas" panose="020B0609020204030204" pitchFamily="49" charset="0"/>
              </a:rPr>
              <a:t>test</a:t>
            </a:r>
            <a:r>
              <a:rPr lang="en-US" sz="4400" dirty="0"/>
              <a:t> and click </a:t>
            </a:r>
            <a:r>
              <a:rPr lang="en-US" sz="4400" b="1" dirty="0"/>
              <a:t>Save</a:t>
            </a:r>
            <a:r>
              <a:rPr lang="en-US" sz="4400" dirty="0"/>
              <a:t> to save the HTML file. Inspect the HTML document.</a:t>
            </a:r>
          </a:p>
        </p:txBody>
      </p:sp>
      <p:pic>
        <p:nvPicPr>
          <p:cNvPr id="8" name="Picture 7">
            <a:extLst>
              <a:ext uri="{FF2B5EF4-FFF2-40B4-BE49-F238E27FC236}">
                <a16:creationId xmlns:a16="http://schemas.microsoft.com/office/drawing/2014/main" id="{42055DF7-F6E7-FD4C-A965-72357A93A02A}"/>
              </a:ext>
            </a:extLst>
          </p:cNvPr>
          <p:cNvPicPr>
            <a:picLocks noChangeAspect="1"/>
          </p:cNvPicPr>
          <p:nvPr/>
        </p:nvPicPr>
        <p:blipFill rotWithShape="1">
          <a:blip r:embed="rId3"/>
          <a:srcRect/>
          <a:stretch/>
        </p:blipFill>
        <p:spPr>
          <a:xfrm>
            <a:off x="6026550" y="3463725"/>
            <a:ext cx="430192" cy="448117"/>
          </a:xfrm>
          <a:prstGeom prst="rect">
            <a:avLst/>
          </a:prstGeom>
        </p:spPr>
      </p:pic>
      <p:pic>
        <p:nvPicPr>
          <p:cNvPr id="9" name="Picture 8">
            <a:extLst>
              <a:ext uri="{FF2B5EF4-FFF2-40B4-BE49-F238E27FC236}">
                <a16:creationId xmlns:a16="http://schemas.microsoft.com/office/drawing/2014/main" id="{3035353F-6214-144C-BB41-5E2D8BC6F99D}"/>
              </a:ext>
            </a:extLst>
          </p:cNvPr>
          <p:cNvPicPr>
            <a:picLocks noChangeAspect="1"/>
          </p:cNvPicPr>
          <p:nvPr/>
        </p:nvPicPr>
        <p:blipFill>
          <a:blip r:embed="rId4"/>
          <a:stretch>
            <a:fillRect/>
          </a:stretch>
        </p:blipFill>
        <p:spPr>
          <a:xfrm>
            <a:off x="4650852" y="4849792"/>
            <a:ext cx="1089795" cy="363265"/>
          </a:xfrm>
          <a:prstGeom prst="rect">
            <a:avLst/>
          </a:prstGeom>
        </p:spPr>
      </p:pic>
    </p:spTree>
    <p:extLst>
      <p:ext uri="{BB962C8B-B14F-4D97-AF65-F5344CB8AC3E}">
        <p14:creationId xmlns:p14="http://schemas.microsoft.com/office/powerpoint/2010/main" val="815737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RStudio</a:t>
              </a: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Integrated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723823" cy="707886"/>
          </a:xfrm>
          <a:prstGeom prst="rect">
            <a:avLst/>
          </a:prstGeom>
        </p:spPr>
        <p:txBody>
          <a:bodyPr wrap="none">
            <a:spAutoFit/>
          </a:bodyPr>
          <a:lstStyle/>
          <a:p>
            <a:r>
              <a:rPr lang="en-US" sz="4000" dirty="0" err="1">
                <a:solidFill>
                  <a:schemeClr val="accent2"/>
                </a:solidFill>
                <a:latin typeface="Consolas" panose="020B0609020204030204" pitchFamily="49"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dirty="0">
                  <a:solidFill>
                    <a:schemeClr val="accent5"/>
                  </a:solidFill>
                  <a:latin typeface="Consolas" panose="020B0609020204030204" pitchFamily="49" charset="0"/>
                </a:rPr>
                <a:t>library</a:t>
              </a:r>
              <a:r>
                <a:rPr lang="en-US" sz="2400" dirty="0">
                  <a:solidFill>
                    <a:schemeClr val="accent2"/>
                  </a:solidFill>
                  <a:latin typeface="Consolas" panose="020B0609020204030204" pitchFamily="49" charset="0"/>
                </a:rPr>
                <a:t>("</a:t>
              </a:r>
              <a:r>
                <a:rPr lang="en-US" sz="2400" dirty="0" err="1">
                  <a:solidFill>
                    <a:schemeClr val="accent2"/>
                  </a:solidFill>
                  <a:latin typeface="Consolas" panose="020B0609020204030204" pitchFamily="49" charset="0"/>
                </a:rPr>
                <a:t>tidyverse</a:t>
              </a:r>
              <a:r>
                <a:rPr lang="en-US" sz="2400" dirty="0">
                  <a:solidFill>
                    <a:schemeClr val="accent2"/>
                  </a:solidFill>
                  <a:latin typeface="Consolas" panose="020B0609020204030204" pitchFamily="49"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dirty="0" err="1">
                  <a:solidFill>
                    <a:schemeClr val="accent5"/>
                  </a:solidFill>
                  <a:latin typeface="Consolas" panose="020B0609020204030204" pitchFamily="49" charset="0"/>
                </a:rPr>
                <a:t>install.packages</a:t>
              </a:r>
              <a:r>
                <a:rPr lang="en-US" sz="2400" dirty="0">
                  <a:solidFill>
                    <a:schemeClr val="accent2"/>
                  </a:solidFill>
                  <a:latin typeface="Consolas" panose="020B0609020204030204" pitchFamily="49" charset="0"/>
                </a:rPr>
                <a:t>("</a:t>
              </a:r>
              <a:r>
                <a:rPr lang="en-US" sz="2400" dirty="0" err="1">
                  <a:solidFill>
                    <a:schemeClr val="accent2"/>
                  </a:solidFill>
                  <a:latin typeface="Consolas" panose="020B0609020204030204" pitchFamily="49" charset="0"/>
                </a:rPr>
                <a:t>tidyverse</a:t>
              </a:r>
              <a:r>
                <a:rPr lang="en-US" sz="2400" dirty="0">
                  <a:solidFill>
                    <a:schemeClr val="accent2"/>
                  </a:solidFill>
                  <a:latin typeface="Consolas" panose="020B0609020204030204" pitchFamily="49"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pic>
        <p:nvPicPr>
          <p:cNvPr id="2" name="Picture 1">
            <a:extLst>
              <a:ext uri="{FF2B5EF4-FFF2-40B4-BE49-F238E27FC236}">
                <a16:creationId xmlns:a16="http://schemas.microsoft.com/office/drawing/2014/main" id="{C420FE76-B164-F74E-8275-D9AF063E94E0}"/>
              </a:ext>
            </a:extLst>
          </p:cNvPr>
          <p:cNvPicPr>
            <a:picLocks noChangeAspect="1"/>
          </p:cNvPicPr>
          <p:nvPr/>
        </p:nvPicPr>
        <p:blipFill>
          <a:blip r:embed="rId6"/>
          <a:stretch>
            <a:fillRect/>
          </a:stretch>
        </p:blipFill>
        <p:spPr>
          <a:xfrm>
            <a:off x="1539510" y="499594"/>
            <a:ext cx="9109806" cy="5573545"/>
          </a:xfrm>
          <a:prstGeom prst="rect">
            <a:avLst/>
          </a:prstGeom>
        </p:spPr>
      </p:pic>
    </p:spTree>
    <p:extLst>
      <p:ext uri="{BB962C8B-B14F-4D97-AF65-F5344CB8AC3E}">
        <p14:creationId xmlns:p14="http://schemas.microsoft.com/office/powerpoint/2010/main" val="236209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&lt;- </a:t>
              </a:r>
              <a:r>
                <a:rPr lang="en-US" sz="2800" dirty="0" err="1">
                  <a:latin typeface="Consolas" panose="020B0609020204030204" pitchFamily="49" charset="0"/>
                  <a:ea typeface="Monaco" charset="0"/>
                  <a:cs typeface="Consolas" panose="020B0609020204030204" pitchFamily="49" charset="0"/>
                </a:rPr>
                <a:t>read_csv</a:t>
              </a:r>
              <a:r>
                <a:rPr lang="en-US" sz="2800" dirty="0">
                  <a:latin typeface="Consolas" panose="020B0609020204030204" pitchFamily="49" charset="0"/>
                  <a:ea typeface="Monaco" charset="0"/>
                  <a:cs typeface="Consolas" panose="020B0609020204030204" pitchFamily="49" charset="0"/>
                </a:rPr>
                <a:t>(</a:t>
              </a:r>
              <a:r>
                <a:rPr lang="en-US" sz="2800" dirty="0" err="1">
                  <a:solidFill>
                    <a:srgbClr val="0070C0"/>
                  </a:solidFill>
                  <a:latin typeface="Consolas" panose="020B0609020204030204" pitchFamily="49" charset="0"/>
                  <a:ea typeface="Monaco" charset="0"/>
                  <a:cs typeface="Consolas" panose="020B0609020204030204" pitchFamily="49" charset="0"/>
                </a:rPr>
                <a:t>file_name</a:t>
              </a:r>
              <a:r>
                <a:rPr lang="en-US" sz="2800" dirty="0">
                  <a:latin typeface="Consolas" panose="020B0609020204030204" pitchFamily="49" charset="0"/>
                  <a:ea typeface="Monaco" charset="0"/>
                  <a:cs typeface="Consolas" panose="020B0609020204030204" pitchFamily="49" charset="0"/>
                </a:rPr>
                <a:t>)</a:t>
              </a:r>
            </a:p>
          </p:txBody>
        </p:sp>
      </p:grpSp>
      <p:sp>
        <p:nvSpPr>
          <p:cNvPr id="13" name="Rectangle 12"/>
          <p:cNvSpPr/>
          <p:nvPr/>
        </p:nvSpPr>
        <p:spPr>
          <a:xfrm>
            <a:off x="3931458" y="740977"/>
            <a:ext cx="3627916"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read_csv</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spTree>
    <p:extLst>
      <p:ext uri="{BB962C8B-B14F-4D97-AF65-F5344CB8AC3E}">
        <p14:creationId xmlns:p14="http://schemas.microsoft.com/office/powerpoint/2010/main" val="2662170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&lt;- </a:t>
              </a:r>
              <a:r>
                <a:rPr lang="en-US" sz="2800" dirty="0" err="1">
                  <a:latin typeface="Consolas" panose="020B0609020204030204" pitchFamily="49" charset="0"/>
                  <a:ea typeface="Monaco" charset="0"/>
                  <a:cs typeface="Consolas" panose="020B0609020204030204" pitchFamily="49" charset="0"/>
                </a:rPr>
                <a:t>read_csv</a:t>
              </a:r>
              <a:r>
                <a:rPr lang="en-US" sz="2800" dirty="0">
                  <a:latin typeface="Consolas" panose="020B0609020204030204" pitchFamily="49" charset="0"/>
                  <a:ea typeface="Monaco" charset="0"/>
                  <a:cs typeface="Consolas" panose="020B0609020204030204" pitchFamily="49" charset="0"/>
                </a:rPr>
                <a:t>(</a:t>
              </a:r>
              <a:r>
                <a:rPr lang="en-US" sz="2800" dirty="0" err="1">
                  <a:solidFill>
                    <a:srgbClr val="0070C0"/>
                  </a:solidFill>
                  <a:latin typeface="Consolas" panose="020B0609020204030204" pitchFamily="49" charset="0"/>
                  <a:ea typeface="Monaco" charset="0"/>
                  <a:cs typeface="Consolas" panose="020B0609020204030204" pitchFamily="49" charset="0"/>
                </a:rPr>
                <a:t>file_name</a:t>
              </a:r>
              <a:r>
                <a:rPr lang="en-US" sz="2800" dirty="0">
                  <a:latin typeface="Consolas" panose="020B0609020204030204" pitchFamily="49" charset="0"/>
                  <a:ea typeface="Monaco" charset="0"/>
                  <a:cs typeface="Consolas" panose="020B0609020204030204" pitchFamily="49"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&lt;- </a:t>
              </a:r>
              <a:r>
                <a:rPr lang="en-US" sz="2800" dirty="0" err="1">
                  <a:latin typeface="Consolas" panose="020B0609020204030204" pitchFamily="49" charset="0"/>
                  <a:ea typeface="Monaco" charset="0"/>
                  <a:cs typeface="Consolas" panose="020B0609020204030204" pitchFamily="49" charset="0"/>
                </a:rPr>
                <a:t>read_csv</a:t>
              </a:r>
              <a:r>
                <a:rPr lang="en-US" sz="2800" dirty="0">
                  <a:latin typeface="Consolas" panose="020B0609020204030204" pitchFamily="49" charset="0"/>
                  <a:ea typeface="Monaco" charset="0"/>
                  <a:cs typeface="Consolas" panose="020B0609020204030204" pitchFamily="49" charset="0"/>
                </a:rPr>
                <a:t>(</a:t>
              </a:r>
              <a:r>
                <a:rPr lang="en-US" sz="2800" dirty="0" err="1">
                  <a:solidFill>
                    <a:srgbClr val="0070C0"/>
                  </a:solidFill>
                  <a:latin typeface="Consolas" panose="020B0609020204030204" pitchFamily="49" charset="0"/>
                  <a:ea typeface="Monaco" charset="0"/>
                  <a:cs typeface="Consolas" panose="020B0609020204030204" pitchFamily="49" charset="0"/>
                </a:rPr>
                <a:t>file_name</a:t>
              </a:r>
              <a:r>
                <a:rPr lang="en-US" sz="2800" dirty="0">
                  <a:latin typeface="Consolas" panose="020B0609020204030204" pitchFamily="49" charset="0"/>
                  <a:ea typeface="Monaco" charset="0"/>
                  <a:cs typeface="Consolas" panose="020B0609020204030204" pitchFamily="49"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&lt;- </a:t>
              </a:r>
              <a:r>
                <a:rPr lang="en-US" sz="2800" dirty="0" err="1">
                  <a:latin typeface="Consolas" panose="020B0609020204030204" pitchFamily="49" charset="0"/>
                  <a:ea typeface="Monaco" charset="0"/>
                  <a:cs typeface="Consolas" panose="020B0609020204030204" pitchFamily="49" charset="0"/>
                </a:rPr>
                <a:t>read_csv</a:t>
              </a:r>
              <a:r>
                <a:rPr lang="en-US" sz="2800" dirty="0">
                  <a:latin typeface="Consolas" panose="020B0609020204030204" pitchFamily="49" charset="0"/>
                  <a:ea typeface="Monaco" charset="0"/>
                  <a:cs typeface="Consolas" panose="020B0609020204030204" pitchFamily="49" charset="0"/>
                </a:rPr>
                <a:t>(</a:t>
              </a:r>
              <a:r>
                <a:rPr lang="en-US" sz="2800" dirty="0" err="1">
                  <a:solidFill>
                    <a:srgbClr val="0070C0"/>
                  </a:solidFill>
                  <a:latin typeface="Consolas" panose="020B0609020204030204" pitchFamily="49" charset="0"/>
                  <a:ea typeface="Monaco" charset="0"/>
                  <a:cs typeface="Consolas" panose="020B0609020204030204" pitchFamily="49" charset="0"/>
                </a:rPr>
                <a:t>file_name</a:t>
              </a:r>
              <a:r>
                <a:rPr lang="en-US" sz="2800" dirty="0">
                  <a:latin typeface="Consolas" panose="020B0609020204030204" pitchFamily="49" charset="0"/>
                  <a:ea typeface="Monaco" charset="0"/>
                  <a:cs typeface="Consolas" panose="020B0609020204030204" pitchFamily="49"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&lt;- </a:t>
              </a:r>
              <a:r>
                <a:rPr lang="en-US" sz="2800" dirty="0" err="1">
                  <a:latin typeface="Consolas" panose="020B0609020204030204" pitchFamily="49" charset="0"/>
                  <a:ea typeface="Monaco" charset="0"/>
                  <a:cs typeface="Consolas" panose="020B0609020204030204" pitchFamily="49" charset="0"/>
                </a:rPr>
                <a:t>read_csv</a:t>
              </a:r>
              <a:r>
                <a:rPr lang="en-US" sz="2800" dirty="0">
                  <a:latin typeface="Consolas" panose="020B0609020204030204" pitchFamily="49" charset="0"/>
                  <a:ea typeface="Monaco" charset="0"/>
                  <a:cs typeface="Consolas" panose="020B0609020204030204" pitchFamily="49" charset="0"/>
                </a:rPr>
                <a:t>(</a:t>
              </a:r>
              <a:r>
                <a:rPr lang="en-US" sz="2800" dirty="0" err="1">
                  <a:solidFill>
                    <a:srgbClr val="0070C0"/>
                  </a:solidFill>
                  <a:latin typeface="Consolas" panose="020B0609020204030204" pitchFamily="49" charset="0"/>
                  <a:ea typeface="Monaco" charset="0"/>
                  <a:cs typeface="Consolas" panose="020B0609020204030204" pitchFamily="49" charset="0"/>
                </a:rPr>
                <a:t>file_name</a:t>
              </a:r>
              <a:r>
                <a:rPr lang="en-US" sz="2800" dirty="0">
                  <a:latin typeface="Consolas" panose="020B0609020204030204" pitchFamily="49" charset="0"/>
                  <a:ea typeface="Monaco" charset="0"/>
                  <a:cs typeface="Consolas" panose="020B0609020204030204" pitchFamily="49"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Consolas" panose="020B0609020204030204" pitchFamily="49" charset="0"/>
                  <a:ea typeface="Monaco" charset="0"/>
                  <a:cs typeface="Consolas" panose="020B0609020204030204" pitchFamily="49" charset="0"/>
                </a:rPr>
                <a:t>covid_testing</a:t>
              </a:r>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&lt;- </a:t>
              </a:r>
              <a:r>
                <a:rPr lang="en-US" sz="2800" dirty="0" err="1">
                  <a:latin typeface="Consolas" panose="020B0609020204030204" pitchFamily="49" charset="0"/>
                  <a:ea typeface="Monaco" charset="0"/>
                  <a:cs typeface="Consolas" panose="020B0609020204030204" pitchFamily="49" charset="0"/>
                </a:rPr>
                <a:t>read_csv</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a:t>
              </a:r>
              <a:r>
                <a:rPr lang="en-US" sz="2800" dirty="0" err="1">
                  <a:solidFill>
                    <a:srgbClr val="0070C0"/>
                  </a:solidFill>
                  <a:latin typeface="Consolas" panose="020B0609020204030204" pitchFamily="49" charset="0"/>
                  <a:ea typeface="Monaco" charset="0"/>
                  <a:cs typeface="Consolas" panose="020B0609020204030204" pitchFamily="49" charset="0"/>
                </a:rPr>
                <a:t>covid_testing.csv</a:t>
              </a:r>
              <a:r>
                <a:rPr lang="en-US" sz="2800" dirty="0">
                  <a:solidFill>
                    <a:srgbClr val="0070C0"/>
                  </a:solidFill>
                  <a:latin typeface="Consolas" panose="020B0609020204030204" pitchFamily="49" charset="0"/>
                  <a:ea typeface="Monaco" charset="0"/>
                  <a:cs typeface="Consolas" panose="020B0609020204030204" pitchFamily="49" charset="0"/>
                </a:rPr>
                <a:t>"</a:t>
              </a:r>
              <a:r>
                <a:rPr lang="en-US" sz="2800" dirty="0">
                  <a:latin typeface="Consolas" panose="020B0609020204030204" pitchFamily="49" charset="0"/>
                  <a:ea typeface="Monaco" charset="0"/>
                  <a:cs typeface="Consolas" panose="020B0609020204030204" pitchFamily="49" charset="0"/>
                </a:rPr>
                <a:t>)</a:t>
              </a:r>
            </a:p>
          </p:txBody>
        </p:sp>
      </p:grpSp>
      <p:sp>
        <p:nvSpPr>
          <p:cNvPr id="13" name="Rectangle 12"/>
          <p:cNvSpPr/>
          <p:nvPr/>
        </p:nvSpPr>
        <p:spPr>
          <a:xfrm>
            <a:off x="3931458" y="740977"/>
            <a:ext cx="3627916"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read_csv</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a:solidFill>
                  <a:srgbClr val="0070C0"/>
                </a:solidFill>
                <a:latin typeface="Consolas" panose="020B0609020204030204" pitchFamily="49" charset="0"/>
                <a:ea typeface="Monaco" charset="0"/>
                <a:cs typeface="Consolas" panose="020B0609020204030204" pitchFamily="49"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337499" cy="369332"/>
          </a:xfrm>
          <a:prstGeom prst="rect">
            <a:avLst/>
          </a:prstGeom>
        </p:spPr>
        <p:txBody>
          <a:bodyPr wrap="none">
            <a:spAutoFit/>
          </a:bodyPr>
          <a:lstStyle/>
          <a:p>
            <a:r>
              <a:rPr lang="en-US" dirty="0">
                <a:solidFill>
                  <a:srgbClr val="0070C0"/>
                </a:solidFill>
                <a:latin typeface="Consolas" panose="020B0609020204030204" pitchFamily="49"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DA16-9A4F-FD4F-9EA6-70926732CA90}"/>
              </a:ext>
            </a:extLst>
          </p:cNvPr>
          <p:cNvSpPr>
            <a:spLocks noGrp="1"/>
          </p:cNvSpPr>
          <p:nvPr>
            <p:ph type="title"/>
          </p:nvPr>
        </p:nvSpPr>
        <p:spPr/>
        <p:txBody>
          <a:bodyPr/>
          <a:lstStyle/>
          <a:p>
            <a:r>
              <a:rPr lang="en-US" dirty="0">
                <a:latin typeface="Tw Cen MT" panose="020B0602020104020603" pitchFamily="34" charset="77"/>
              </a:rPr>
              <a:t>Your Turn #3</a:t>
            </a:r>
          </a:p>
        </p:txBody>
      </p:sp>
      <p:sp>
        <p:nvSpPr>
          <p:cNvPr id="3" name="Text Placeholder 2">
            <a:extLst>
              <a:ext uri="{FF2B5EF4-FFF2-40B4-BE49-F238E27FC236}">
                <a16:creationId xmlns:a16="http://schemas.microsoft.com/office/drawing/2014/main" id="{210D8E6A-9D7D-CB48-B912-E2BE84EDE124}"/>
              </a:ext>
            </a:extLst>
          </p:cNvPr>
          <p:cNvSpPr>
            <a:spLocks noGrp="1"/>
          </p:cNvSpPr>
          <p:nvPr>
            <p:ph type="body" sz="quarter" idx="13"/>
          </p:nvPr>
        </p:nvSpPr>
        <p:spPr>
          <a:xfrm>
            <a:off x="1024128" y="2238375"/>
            <a:ext cx="9720072" cy="4034409"/>
          </a:xfrm>
        </p:spPr>
        <p:txBody>
          <a:bodyPr>
            <a:normAutofit lnSpcReduction="10000"/>
          </a:bodyPr>
          <a:lstStyle/>
          <a:p>
            <a:pPr marL="0" indent="0">
              <a:buNone/>
            </a:pPr>
            <a:r>
              <a:rPr lang="en-US" sz="3600" dirty="0"/>
              <a:t>In the </a:t>
            </a:r>
            <a:r>
              <a:rPr lang="en-US" sz="3600" b="1" dirty="0"/>
              <a:t>Files</a:t>
            </a:r>
            <a:r>
              <a:rPr lang="en-US" sz="3600" dirty="0"/>
              <a:t> pane, click on the folder </a:t>
            </a:r>
            <a:r>
              <a:rPr lang="en-US" sz="3200" b="1" dirty="0">
                <a:solidFill>
                  <a:srgbClr val="0070C0"/>
                </a:solidFill>
                <a:latin typeface="Consolas" panose="020B0609020204030204" pitchFamily="49" charset="0"/>
              </a:rPr>
              <a:t>exercises</a:t>
            </a:r>
            <a:r>
              <a:rPr lang="en-US" sz="3600" dirty="0"/>
              <a:t>. Open the R Markdown file titled </a:t>
            </a:r>
            <a:br>
              <a:rPr lang="en-US" sz="3600" dirty="0"/>
            </a:br>
            <a:br>
              <a:rPr lang="en-US" sz="3600" dirty="0"/>
            </a:br>
            <a:r>
              <a:rPr lang="en-US" sz="3600" dirty="0"/>
              <a:t>  </a:t>
            </a:r>
            <a:r>
              <a:rPr lang="en-US" sz="3200" b="1" dirty="0">
                <a:solidFill>
                  <a:srgbClr val="0070C0"/>
                </a:solidFill>
                <a:latin typeface="Consolas" panose="020B0609020204030204" pitchFamily="49" charset="0"/>
                <a:ea typeface="Monaco" charset="0"/>
                <a:cs typeface="Consolas" panose="020B0609020204030204" pitchFamily="49" charset="0"/>
              </a:rPr>
              <a:t>01 – </a:t>
            </a:r>
            <a:r>
              <a:rPr lang="en-US" sz="3200" b="1" dirty="0" err="1">
                <a:solidFill>
                  <a:srgbClr val="0070C0"/>
                </a:solidFill>
                <a:latin typeface="Consolas" panose="020B0609020204030204" pitchFamily="49" charset="0"/>
                <a:ea typeface="Monaco" charset="0"/>
                <a:cs typeface="Consolas" panose="020B0609020204030204" pitchFamily="49" charset="0"/>
              </a:rPr>
              <a:t>Introduction.Rmd</a:t>
            </a:r>
            <a:br>
              <a:rPr lang="en-US" sz="3200" b="1" dirty="0">
                <a:solidFill>
                  <a:srgbClr val="0070C0"/>
                </a:solidFill>
                <a:latin typeface="Consolas" panose="020B0609020204030204" pitchFamily="49" charset="0"/>
                <a:ea typeface="Monaco" charset="0"/>
                <a:cs typeface="Consolas" panose="020B0609020204030204" pitchFamily="49" charset="0"/>
              </a:rPr>
            </a:br>
            <a:br>
              <a:rPr lang="en-US" sz="3200" b="1" dirty="0">
                <a:solidFill>
                  <a:srgbClr val="0070C0"/>
                </a:solidFill>
                <a:latin typeface="Consolas" panose="020B0609020204030204" pitchFamily="49" charset="0"/>
                <a:ea typeface="Monaco" charset="0"/>
                <a:cs typeface="Consolas" panose="020B0609020204030204" pitchFamily="49" charset="0"/>
              </a:rPr>
            </a:br>
            <a:r>
              <a:rPr lang="en-US" sz="3600" dirty="0"/>
              <a:t>Instructions for this exercise are in the text of the R Markdown document. </a:t>
            </a:r>
            <a:br>
              <a:rPr lang="en-US" sz="3600" dirty="0"/>
            </a:br>
            <a:br>
              <a:rPr lang="en-US" sz="3600" dirty="0"/>
            </a:br>
            <a:r>
              <a:rPr lang="en-US" sz="3600" dirty="0"/>
              <a:t>Click     when you are done.</a:t>
            </a:r>
          </a:p>
          <a:p>
            <a:endParaRPr lang="en-US" sz="3600" dirty="0"/>
          </a:p>
        </p:txBody>
      </p:sp>
      <p:pic>
        <p:nvPicPr>
          <p:cNvPr id="4" name="Picture 3">
            <a:extLst>
              <a:ext uri="{FF2B5EF4-FFF2-40B4-BE49-F238E27FC236}">
                <a16:creationId xmlns:a16="http://schemas.microsoft.com/office/drawing/2014/main" id="{CB12506D-E21F-5E45-ADFA-766835EBCAAE}"/>
              </a:ext>
            </a:extLst>
          </p:cNvPr>
          <p:cNvPicPr>
            <a:picLocks noChangeAspect="1"/>
          </p:cNvPicPr>
          <p:nvPr/>
        </p:nvPicPr>
        <p:blipFill>
          <a:blip r:embed="rId3"/>
          <a:stretch>
            <a:fillRect/>
          </a:stretch>
        </p:blipFill>
        <p:spPr>
          <a:xfrm>
            <a:off x="2081754" y="5597533"/>
            <a:ext cx="372077" cy="675251"/>
          </a:xfrm>
          <a:prstGeom prst="rect">
            <a:avLst/>
          </a:prstGeom>
        </p:spPr>
      </p:pic>
    </p:spTree>
    <p:extLst>
      <p:ext uri="{BB962C8B-B14F-4D97-AF65-F5344CB8AC3E}">
        <p14:creationId xmlns:p14="http://schemas.microsoft.com/office/powerpoint/2010/main" val="1629571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2788343" y="2789256"/>
            <a:ext cx="9018175" cy="3808312"/>
          </a:xfrm>
        </p:spPr>
        <p:txBody>
          <a:bodyPr>
            <a:normAutofit fontScale="92500" lnSpcReduction="20000"/>
          </a:bodyPr>
          <a:lstStyle/>
          <a:p>
            <a:pPr marL="0" indent="0">
              <a:buNone/>
            </a:pPr>
            <a:r>
              <a:rPr lang="en-US" sz="3200" b="1" dirty="0"/>
              <a:t>Packages</a:t>
            </a:r>
            <a:r>
              <a:rPr lang="en-US" sz="3200" dirty="0"/>
              <a:t> extend the functionality of R. Install with </a:t>
            </a:r>
            <a:r>
              <a:rPr lang="en-US" sz="2600" dirty="0" err="1">
                <a:solidFill>
                  <a:srgbClr val="0070C0"/>
                </a:solidFill>
                <a:latin typeface="Consolas" panose="020B0609020204030204" pitchFamily="49" charset="0"/>
                <a:ea typeface="Source Code Pro" panose="020B0509030403020204" pitchFamily="49" charset="0"/>
              </a:rPr>
              <a:t>install.packages</a:t>
            </a:r>
            <a:r>
              <a:rPr lang="en-US" sz="2600" dirty="0">
                <a:solidFill>
                  <a:srgbClr val="0070C0"/>
                </a:solidFill>
                <a:latin typeface="Consolas" panose="020B0609020204030204" pitchFamily="49" charset="0"/>
                <a:ea typeface="Source Code Pro" panose="020B0509030403020204" pitchFamily="49" charset="0"/>
              </a:rPr>
              <a:t>()</a:t>
            </a:r>
            <a:r>
              <a:rPr lang="en-US" sz="3200" dirty="0"/>
              <a:t> and load with </a:t>
            </a:r>
            <a:r>
              <a:rPr lang="en-US" sz="2600" dirty="0">
                <a:solidFill>
                  <a:srgbClr val="0070C0"/>
                </a:solidFill>
                <a:latin typeface="Consolas" panose="020B0609020204030204" pitchFamily="49" charset="0"/>
              </a:rPr>
              <a:t>library()</a:t>
            </a:r>
            <a:r>
              <a:rPr lang="en-US" sz="3200" dirty="0"/>
              <a:t>.</a:t>
            </a:r>
            <a:br>
              <a:rPr lang="en-US" sz="3200" dirty="0"/>
            </a:br>
            <a:endParaRPr lang="en-US" sz="3200" dirty="0"/>
          </a:p>
          <a:p>
            <a:pPr marL="0" indent="0">
              <a:buNone/>
            </a:pPr>
            <a:r>
              <a:rPr lang="en-US" sz="3200" b="1" dirty="0"/>
              <a:t>Functions</a:t>
            </a:r>
            <a:r>
              <a:rPr lang="en-US" sz="3200" dirty="0"/>
              <a:t> do stuff. They accept </a:t>
            </a:r>
            <a:r>
              <a:rPr lang="en-US" sz="3200" b="1" dirty="0"/>
              <a:t>Arguments</a:t>
            </a:r>
            <a:r>
              <a:rPr lang="en-US" sz="3200" dirty="0"/>
              <a:t> as input and return an </a:t>
            </a:r>
            <a:r>
              <a:rPr lang="en-US" sz="3200" b="1" dirty="0"/>
              <a:t>Output</a:t>
            </a:r>
            <a:r>
              <a:rPr lang="en-US" sz="3200" dirty="0"/>
              <a:t>. Capture an output in an </a:t>
            </a:r>
            <a:r>
              <a:rPr lang="en-US" sz="3200" b="1" dirty="0"/>
              <a:t>Object</a:t>
            </a:r>
            <a:r>
              <a:rPr lang="en-US" sz="3200" dirty="0"/>
              <a:t> using the </a:t>
            </a:r>
            <a:r>
              <a:rPr lang="en-US" sz="3200" b="1" dirty="0"/>
              <a:t>assignment operator </a:t>
            </a:r>
            <a:r>
              <a:rPr lang="en-US" sz="3200" dirty="0"/>
              <a:t>( </a:t>
            </a:r>
            <a:r>
              <a:rPr lang="en-US" sz="3200" dirty="0">
                <a:solidFill>
                  <a:srgbClr val="0070C0"/>
                </a:solidFill>
                <a:latin typeface="Consolas" panose="020B0609020204030204" pitchFamily="49" charset="0"/>
              </a:rPr>
              <a:t>&lt;-</a:t>
            </a:r>
            <a:r>
              <a:rPr lang="en-US" sz="3200" dirty="0"/>
              <a:t> ).</a:t>
            </a:r>
            <a:br>
              <a:rPr lang="en-US" sz="3200" dirty="0"/>
            </a:br>
            <a:endParaRPr lang="en-US" sz="3200" dirty="0"/>
          </a:p>
          <a:p>
            <a:pPr marL="0" indent="0">
              <a:buNone/>
            </a:pPr>
            <a:r>
              <a:rPr lang="en-US" sz="3200" b="1" dirty="0"/>
              <a:t>Importing Data</a:t>
            </a:r>
            <a:r>
              <a:rPr lang="en-US" sz="3200" dirty="0"/>
              <a:t> is the first step of data analysis. Use </a:t>
            </a:r>
            <a:r>
              <a:rPr lang="en-US" sz="2600" dirty="0" err="1">
                <a:solidFill>
                  <a:srgbClr val="0070C0"/>
                </a:solidFill>
                <a:latin typeface="Consolas" panose="020B0609020204030204" pitchFamily="49" charset="0"/>
              </a:rPr>
              <a:t>read_csv</a:t>
            </a:r>
            <a:r>
              <a:rPr lang="en-US" sz="2600" dirty="0">
                <a:solidFill>
                  <a:srgbClr val="0070C0"/>
                </a:solidFill>
                <a:latin typeface="Consolas" panose="020B0609020204030204" pitchFamily="49" charset="0"/>
              </a:rPr>
              <a:t>()</a:t>
            </a:r>
            <a:r>
              <a:rPr lang="en-US" sz="3200" dirty="0"/>
              <a:t> from the </a:t>
            </a:r>
            <a:r>
              <a:rPr lang="en-US" sz="2600" dirty="0" err="1">
                <a:solidFill>
                  <a:srgbClr val="0070C0"/>
                </a:solidFill>
                <a:latin typeface="Consolas" panose="020B0609020204030204" pitchFamily="49" charset="0"/>
              </a:rPr>
              <a:t>tidyverse</a:t>
            </a:r>
            <a:r>
              <a:rPr lang="en-US" sz="3200" dirty="0"/>
              <a:t> package to import data stored in a </a:t>
            </a:r>
            <a:r>
              <a:rPr lang="en-US" sz="3200" b="1" dirty="0"/>
              <a:t>CSV file</a:t>
            </a:r>
            <a:r>
              <a:rPr lang="en-US" sz="3200" dirty="0"/>
              <a:t>.</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194127"/>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019438"/>
            <a:ext cx="1576901" cy="1781395"/>
            <a:chOff x="188664" y="1534673"/>
            <a:chExt cx="4380126" cy="4948146"/>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954076" y="1534673"/>
              <a:ext cx="2849299" cy="2207836"/>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956200"/>
            <a:ext cx="1414849" cy="1871411"/>
            <a:chOff x="4118667" y="1185070"/>
            <a:chExt cx="3930000" cy="5198182"/>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3896853"/>
              <a:ext cx="3930000" cy="2486399"/>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 </a:t>
              </a:r>
            </a:p>
            <a:p>
              <a:pPr algn="ctr">
                <a:lnSpc>
                  <a:spcPct val="90000"/>
                </a:lnSpc>
                <a:buClr>
                  <a:schemeClr val="dk1"/>
                </a:buClr>
                <a:buSzPts val="3300"/>
              </a:pPr>
              <a:r>
                <a:rPr lang="en-US" b="1" dirty="0">
                  <a:latin typeface="Tw Cen MT" panose="020B0602020104020603" pitchFamily="34" charset="77"/>
                  <a:ea typeface="Raleway"/>
                  <a:cs typeface="Raleway"/>
                  <a:sym typeface="Raleway"/>
                </a:rPr>
                <a:t>(Editor)</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969316"/>
            <a:ext cx="1491652" cy="1787090"/>
            <a:chOff x="7860000" y="1556453"/>
            <a:chExt cx="4143333" cy="4963965"/>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816705" y="1556453"/>
              <a:ext cx="2205434"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pic>
        <p:nvPicPr>
          <p:cNvPr id="2" name="Picture 1">
            <a:extLst>
              <a:ext uri="{FF2B5EF4-FFF2-40B4-BE49-F238E27FC236}">
                <a16:creationId xmlns:a16="http://schemas.microsoft.com/office/drawing/2014/main" id="{DD60EFB7-6E53-904C-917E-1D06FBF25E4E}"/>
              </a:ext>
            </a:extLst>
          </p:cNvPr>
          <p:cNvPicPr>
            <a:picLocks noChangeAspect="1"/>
          </p:cNvPicPr>
          <p:nvPr/>
        </p:nvPicPr>
        <p:blipFill>
          <a:blip r:embed="rId6"/>
          <a:stretch>
            <a:fillRect/>
          </a:stretch>
        </p:blipFill>
        <p:spPr>
          <a:xfrm>
            <a:off x="355090" y="3958604"/>
            <a:ext cx="2234855" cy="983786"/>
          </a:xfrm>
          <a:prstGeom prst="rect">
            <a:avLst/>
          </a:prstGeom>
        </p:spPr>
      </p:pic>
      <p:grpSp>
        <p:nvGrpSpPr>
          <p:cNvPr id="7" name="Group 6">
            <a:extLst>
              <a:ext uri="{FF2B5EF4-FFF2-40B4-BE49-F238E27FC236}">
                <a16:creationId xmlns:a16="http://schemas.microsoft.com/office/drawing/2014/main" id="{287A46D7-6A52-3143-9765-06EE4D0BD331}"/>
              </a:ext>
            </a:extLst>
          </p:cNvPr>
          <p:cNvGrpSpPr/>
          <p:nvPr/>
        </p:nvGrpSpPr>
        <p:grpSpPr>
          <a:xfrm>
            <a:off x="519661" y="2539969"/>
            <a:ext cx="1919814" cy="1041455"/>
            <a:chOff x="736602" y="3005467"/>
            <a:chExt cx="1468678" cy="796724"/>
          </a:xfrm>
        </p:grpSpPr>
        <p:pic>
          <p:nvPicPr>
            <p:cNvPr id="5" name="Picture 4">
              <a:extLst>
                <a:ext uri="{FF2B5EF4-FFF2-40B4-BE49-F238E27FC236}">
                  <a16:creationId xmlns:a16="http://schemas.microsoft.com/office/drawing/2014/main" id="{8DACCF99-14C8-E14F-8B36-EA99A23705AC}"/>
                </a:ext>
              </a:extLst>
            </p:cNvPr>
            <p:cNvPicPr>
              <a:picLocks noChangeAspect="1"/>
            </p:cNvPicPr>
            <p:nvPr/>
          </p:nvPicPr>
          <p:blipFill>
            <a:blip r:embed="rId7"/>
            <a:stretch>
              <a:fillRect/>
            </a:stretch>
          </p:blipFill>
          <p:spPr>
            <a:xfrm>
              <a:off x="736602" y="3005467"/>
              <a:ext cx="558334" cy="796724"/>
            </a:xfrm>
            <a:prstGeom prst="rect">
              <a:avLst/>
            </a:prstGeom>
          </p:spPr>
        </p:pic>
        <p:pic>
          <p:nvPicPr>
            <p:cNvPr id="1026" name="Picture 2" descr="Packaging guidelines for macOS | Tips and Tricks from a Mac Admin">
              <a:extLst>
                <a:ext uri="{FF2B5EF4-FFF2-40B4-BE49-F238E27FC236}">
                  <a16:creationId xmlns:a16="http://schemas.microsoft.com/office/drawing/2014/main" id="{4A73D3C3-98D1-6C41-AA74-FD4EEA389A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1347" y="3053144"/>
              <a:ext cx="743933" cy="745643"/>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373A7622-AA4A-6A4C-A238-28E6576E56CD}"/>
              </a:ext>
            </a:extLst>
          </p:cNvPr>
          <p:cNvPicPr>
            <a:picLocks noChangeAspect="1"/>
          </p:cNvPicPr>
          <p:nvPr/>
        </p:nvPicPr>
        <p:blipFill>
          <a:blip r:embed="rId9"/>
          <a:stretch>
            <a:fillRect/>
          </a:stretch>
        </p:blipFill>
        <p:spPr>
          <a:xfrm>
            <a:off x="223222" y="5552878"/>
            <a:ext cx="2366723" cy="577624"/>
          </a:xfrm>
          <a:prstGeom prst="rect">
            <a:avLst/>
          </a:prstGeom>
        </p:spPr>
      </p:pic>
    </p:spTree>
    <p:extLst>
      <p:ext uri="{BB962C8B-B14F-4D97-AF65-F5344CB8AC3E}">
        <p14:creationId xmlns:p14="http://schemas.microsoft.com/office/powerpoint/2010/main" val="248971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70241" y="1319486"/>
            <a:ext cx="10846501" cy="8609000"/>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B49A123F-AFB3-C542-B456-EE89AC9B56F6}"/>
              </a:ext>
            </a:extLst>
          </p:cNvPr>
          <p:cNvSpPr/>
          <p:nvPr/>
        </p:nvSpPr>
        <p:spPr>
          <a:xfrm>
            <a:off x="2476059" y="502381"/>
            <a:ext cx="7234866" cy="584775"/>
          </a:xfrm>
          <a:prstGeom prst="rect">
            <a:avLst/>
          </a:prstGeom>
        </p:spPr>
        <p:txBody>
          <a:bodyPr wrap="none">
            <a:spAutoFit/>
          </a:bodyPr>
          <a:lstStyle/>
          <a:p>
            <a:r>
              <a:rPr lang="en-US" sz="3200" dirty="0">
                <a:hlinkClick r:id="rId4"/>
              </a:rPr>
              <a:t>https://rstudio.com/resources/cheatsheets/</a:t>
            </a:r>
            <a:endParaRPr lang="en-US" sz="3200" dirty="0"/>
          </a:p>
        </p:txBody>
      </p:sp>
    </p:spTree>
    <p:extLst>
      <p:ext uri="{BB962C8B-B14F-4D97-AF65-F5344CB8AC3E}">
        <p14:creationId xmlns:p14="http://schemas.microsoft.com/office/powerpoint/2010/main" val="4136216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A15164F-A9D4-D04C-B277-59218658FFA8}"/>
              </a:ext>
            </a:extLst>
          </p:cNvPr>
          <p:cNvPicPr>
            <a:picLocks noChangeAspect="1"/>
          </p:cNvPicPr>
          <p:nvPr/>
        </p:nvPicPr>
        <p:blipFill>
          <a:blip r:embed="rId3"/>
          <a:stretch>
            <a:fillRect/>
          </a:stretch>
        </p:blipFill>
        <p:spPr>
          <a:xfrm>
            <a:off x="1646566" y="5264245"/>
            <a:ext cx="1691981" cy="1177030"/>
          </a:xfrm>
          <a:prstGeom prst="rect">
            <a:avLst/>
          </a:prstGeom>
        </p:spPr>
      </p:pic>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4"/>
              </a:rPr>
              <a:t>https://db.rstudio.com/databases/</a:t>
            </a:r>
            <a:endParaRPr lang="en-US" dirty="0"/>
          </a:p>
        </p:txBody>
      </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pic>
        <p:nvPicPr>
          <p:cNvPr id="2050" name="Picture 2" descr="REDCap - Penn State Clinical and Translational Science Institute">
            <a:extLst>
              <a:ext uri="{FF2B5EF4-FFF2-40B4-BE49-F238E27FC236}">
                <a16:creationId xmlns:a16="http://schemas.microsoft.com/office/drawing/2014/main" id="{27A9678B-819E-9841-9862-5CB9384B04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0838" y="5089405"/>
            <a:ext cx="2655843" cy="9260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C2FBA88-178F-9546-9F54-AC0DDA886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5867" y="1738224"/>
            <a:ext cx="812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0AE5BCB-79B6-1B4E-B20B-7278BB81C9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8368" y="1547849"/>
            <a:ext cx="1239434" cy="12394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3DFED3E-7BBD-3D47-A54D-4114CAD84A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9600" y="2620636"/>
            <a:ext cx="1214764" cy="12147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D2E3DDA-D3E7-3649-8AE7-5B5AF81BD5D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22004"/>
          <a:stretch/>
        </p:blipFill>
        <p:spPr bwMode="auto">
          <a:xfrm>
            <a:off x="1138329" y="3060760"/>
            <a:ext cx="2536453" cy="13927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B35F126-DB8F-E044-8794-7DBE02D2803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7566" y="2420679"/>
            <a:ext cx="1691981" cy="16919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71F5E9D9-1089-4544-B8B2-95528217783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6156" y="2425317"/>
            <a:ext cx="1239433" cy="12394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F2CBE8D-6FF8-0A46-98E0-D65A563777E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78863" y="1916755"/>
            <a:ext cx="1204150" cy="12041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4A0979BB-E482-5843-9DF8-A71DE4BA51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319" y="4726973"/>
            <a:ext cx="1688211" cy="71082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ABDFD42-9B70-F444-B514-5B37869A997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95003" y="4112659"/>
            <a:ext cx="1176955" cy="117695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72EBCA0F-BCFF-D048-9738-D6D6A6599F1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00736" y="4809716"/>
            <a:ext cx="1789722" cy="92608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93CB55BC-D082-A544-B403-81150EA0F9C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71214" y="6014755"/>
            <a:ext cx="3094182" cy="84324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E3F2F384-2B70-C940-984A-D012CDB6C09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339760" y="2435253"/>
            <a:ext cx="1167078" cy="120415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281A4627-3069-FA46-B349-269CAFD67EF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62523" y="1775478"/>
            <a:ext cx="1990348" cy="1242027"/>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C3AC3FD6-C0E7-7442-9147-58B74AFF036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17802" y="2724088"/>
            <a:ext cx="1106824" cy="1106824"/>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26063199-45C2-EE4D-8ADB-F559C119864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71043" y="4070717"/>
            <a:ext cx="2467212" cy="629696"/>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FileMaker - Wikipedia">
            <a:extLst>
              <a:ext uri="{FF2B5EF4-FFF2-40B4-BE49-F238E27FC236}">
                <a16:creationId xmlns:a16="http://schemas.microsoft.com/office/drawing/2014/main" id="{609774D7-E837-4F41-8BF4-8CF08F24174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06949" y="3682186"/>
            <a:ext cx="1039513" cy="972303"/>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Oracle Logo PNG Image - PurePNG | Free transparent CC0 PNG Image Library">
            <a:extLst>
              <a:ext uri="{FF2B5EF4-FFF2-40B4-BE49-F238E27FC236}">
                <a16:creationId xmlns:a16="http://schemas.microsoft.com/office/drawing/2014/main" id="{11B9EE07-4975-9340-B467-553907CCA84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45540" y="4053392"/>
            <a:ext cx="2590512" cy="609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426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python</a:t>
            </a:r>
            <a:r>
              <a:rPr lang="en-US" sz="2800" dirty="0">
                <a:latin typeface="Consolas" panose="020B0609020204030204" pitchFamily="49" charset="0"/>
                <a:ea typeface="Monaco" charset="0"/>
                <a:cs typeface="Consolas" panose="020B0609020204030204" pitchFamily="49" charset="0"/>
              </a:rPr>
              <a:t>}</a:t>
            </a:r>
          </a:p>
          <a:p>
            <a:r>
              <a:rPr lang="en-US" sz="2800" dirty="0">
                <a:solidFill>
                  <a:srgbClr val="0070C0"/>
                </a:solidFill>
                <a:latin typeface="Consolas" panose="020B0609020204030204" pitchFamily="49" charset="0"/>
                <a:ea typeface="Monaco" charset="0"/>
                <a:cs typeface="Consolas" panose="020B0609020204030204" pitchFamily="49" charset="0"/>
              </a:rPr>
              <a:t>import </a:t>
            </a:r>
            <a:r>
              <a:rPr lang="en-US" sz="2800" dirty="0">
                <a:latin typeface="Consolas" panose="020B0609020204030204" pitchFamily="49" charset="0"/>
                <a:ea typeface="Monaco" charset="0"/>
                <a:cs typeface="Consolas" panose="020B0609020204030204" pitchFamily="49" charset="0"/>
              </a:rPr>
              <a:t>pandas</a:t>
            </a:r>
          </a:p>
          <a:p>
            <a:r>
              <a:rPr lang="en-US" sz="2800" dirty="0" err="1">
                <a:latin typeface="Consolas" panose="020B0609020204030204" pitchFamily="49" charset="0"/>
                <a:ea typeface="Monaco" charset="0"/>
                <a:cs typeface="Consolas" panose="020B0609020204030204" pitchFamily="49" charset="0"/>
              </a:rPr>
              <a:t>covid_testing.info</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C038B1-3821-ED4C-B14D-89745CFBE1C1}"/>
              </a:ext>
            </a:extLst>
          </p:cNvPr>
          <p:cNvPicPr>
            <a:picLocks noChangeAspect="1"/>
          </p:cNvPicPr>
          <p:nvPr/>
        </p:nvPicPr>
        <p:blipFill>
          <a:blip r:embed="rId3"/>
          <a:stretch>
            <a:fillRect/>
          </a:stretch>
        </p:blipFill>
        <p:spPr>
          <a:xfrm>
            <a:off x="5842706" y="1771367"/>
            <a:ext cx="5035020" cy="2891540"/>
          </a:xfrm>
          <a:prstGeom prst="rect">
            <a:avLst/>
          </a:prstGeom>
        </p:spPr>
      </p:pic>
      <p:sp>
        <p:nvSpPr>
          <p:cNvPr id="2" name="Title 1"/>
          <p:cNvSpPr>
            <a:spLocks noGrp="1"/>
          </p:cNvSpPr>
          <p:nvPr>
            <p:ph type="title" idx="4294967295"/>
          </p:nvPr>
        </p:nvSpPr>
        <p:spPr>
          <a:xfrm>
            <a:off x="0" y="585788"/>
            <a:ext cx="11963400" cy="952500"/>
          </a:xfrm>
        </p:spPr>
        <p:txBody>
          <a:bodyPr>
            <a:normAutofit/>
          </a:bodyPr>
          <a:lstStyle/>
          <a:p>
            <a:pPr algn="ctr"/>
            <a:r>
              <a:rPr lang="en-US" sz="4000" dirty="0">
                <a:latin typeface="+mn-lt"/>
              </a:rPr>
              <a:t>RStudio: On the Web and In Your Home</a:t>
            </a:r>
          </a:p>
        </p:txBody>
      </p:sp>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7898956" y="2485520"/>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6516251" y="461339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nvGrpSpPr>
          <p:cNvPr id="13" name="Group 12">
            <a:extLst>
              <a:ext uri="{FF2B5EF4-FFF2-40B4-BE49-F238E27FC236}">
                <a16:creationId xmlns:a16="http://schemas.microsoft.com/office/drawing/2014/main" id="{8FD4F3FA-E75A-CB4B-A579-B60D906F3F78}"/>
              </a:ext>
            </a:extLst>
          </p:cNvPr>
          <p:cNvGrpSpPr/>
          <p:nvPr/>
        </p:nvGrpSpPr>
        <p:grpSpPr>
          <a:xfrm>
            <a:off x="1771561" y="1751512"/>
            <a:ext cx="3717910" cy="4733209"/>
            <a:chOff x="6790660" y="2069502"/>
            <a:chExt cx="3717910" cy="4733209"/>
          </a:xfrm>
        </p:grpSpPr>
        <p:sp>
          <p:nvSpPr>
            <p:cNvPr id="14" name="Cloud 13">
              <a:extLst>
                <a:ext uri="{FF2B5EF4-FFF2-40B4-BE49-F238E27FC236}">
                  <a16:creationId xmlns:a16="http://schemas.microsoft.com/office/drawing/2014/main" id="{5D9A9A7C-C526-FB43-A614-7ABB3CDC3E5E}"/>
                </a:ext>
              </a:extLst>
            </p:cNvPr>
            <p:cNvSpPr/>
            <p:nvPr/>
          </p:nvSpPr>
          <p:spPr>
            <a:xfrm>
              <a:off x="6898816" y="2069502"/>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72849" y="2803510"/>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133454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FC99A46A-9336-5645-BB7C-BADC38593BC0}"/>
              </a:ext>
            </a:extLst>
          </p:cNvPr>
          <p:cNvSpPr txBox="1"/>
          <p:nvPr/>
        </p:nvSpPr>
        <p:spPr>
          <a:xfrm>
            <a:off x="388318" y="4556615"/>
            <a:ext cx="6105472" cy="923330"/>
          </a:xfrm>
          <a:prstGeom prst="rect">
            <a:avLst/>
          </a:prstGeom>
          <a:noFill/>
        </p:spPr>
        <p:txBody>
          <a:bodyPr wrap="square" rtlCol="0">
            <a:spAutoFit/>
          </a:bodyPr>
          <a:lstStyle/>
          <a:p>
            <a:pPr algn="ctr"/>
            <a:r>
              <a:rPr lang="en-US" sz="5400" dirty="0">
                <a:solidFill>
                  <a:srgbClr val="0070C0"/>
                </a:solidFill>
              </a:rPr>
              <a:t>Console</a:t>
            </a:r>
            <a:r>
              <a:rPr lang="en-US" sz="3200" dirty="0">
                <a:solidFill>
                  <a:schemeClr val="accent6"/>
                </a:solidFill>
              </a:rPr>
              <a:t> </a:t>
            </a:r>
          </a:p>
        </p:txBody>
      </p:sp>
      <p:sp>
        <p:nvSpPr>
          <p:cNvPr id="16" name="TextBox 15">
            <a:extLst>
              <a:ext uri="{FF2B5EF4-FFF2-40B4-BE49-F238E27FC236}">
                <a16:creationId xmlns:a16="http://schemas.microsoft.com/office/drawing/2014/main" id="{E2145256-A6FB-E24F-A3E9-D7C4614A7870}"/>
              </a:ext>
            </a:extLst>
          </p:cNvPr>
          <p:cNvSpPr txBox="1"/>
          <p:nvPr/>
        </p:nvSpPr>
        <p:spPr>
          <a:xfrm>
            <a:off x="384187" y="1783431"/>
            <a:ext cx="6105472" cy="923330"/>
          </a:xfrm>
          <a:prstGeom prst="rect">
            <a:avLst/>
          </a:prstGeom>
          <a:noFill/>
        </p:spPr>
        <p:txBody>
          <a:bodyPr wrap="square" rtlCol="0">
            <a:spAutoFit/>
          </a:bodyPr>
          <a:lstStyle/>
          <a:p>
            <a:pPr algn="ctr"/>
            <a:r>
              <a:rPr lang="en-US" sz="5400" dirty="0">
                <a:solidFill>
                  <a:srgbClr val="0070C0"/>
                </a:solidFill>
              </a:rPr>
              <a:t>Editor</a:t>
            </a:r>
            <a:r>
              <a:rPr lang="en-US" sz="3200" dirty="0">
                <a:solidFill>
                  <a:schemeClr val="accent6"/>
                </a:solidFill>
              </a:rPr>
              <a:t> </a:t>
            </a:r>
          </a:p>
        </p:txBody>
      </p:sp>
      <p:sp>
        <p:nvSpPr>
          <p:cNvPr id="17" name="TextBox 16">
            <a:extLst>
              <a:ext uri="{FF2B5EF4-FFF2-40B4-BE49-F238E27FC236}">
                <a16:creationId xmlns:a16="http://schemas.microsoft.com/office/drawing/2014/main" id="{A7336FE2-4543-5747-B291-44243509E778}"/>
              </a:ext>
            </a:extLst>
          </p:cNvPr>
          <p:cNvSpPr txBox="1"/>
          <p:nvPr/>
        </p:nvSpPr>
        <p:spPr>
          <a:xfrm>
            <a:off x="6485528" y="1277158"/>
            <a:ext cx="5137101" cy="923330"/>
          </a:xfrm>
          <a:prstGeom prst="rect">
            <a:avLst/>
          </a:prstGeom>
          <a:noFill/>
        </p:spPr>
        <p:txBody>
          <a:bodyPr wrap="square" rtlCol="0">
            <a:spAutoFit/>
          </a:bodyPr>
          <a:lstStyle/>
          <a:p>
            <a:pPr algn="ctr"/>
            <a:r>
              <a:rPr lang="en-US" sz="5400" dirty="0">
                <a:solidFill>
                  <a:srgbClr val="0070C0"/>
                </a:solidFill>
              </a:rPr>
              <a:t>Environment</a:t>
            </a:r>
            <a:r>
              <a:rPr lang="en-US" sz="3200" dirty="0">
                <a:solidFill>
                  <a:schemeClr val="accent6"/>
                </a:solidFill>
              </a:rPr>
              <a:t> </a:t>
            </a:r>
          </a:p>
        </p:txBody>
      </p:sp>
      <p:sp>
        <p:nvSpPr>
          <p:cNvPr id="19" name="TextBox 18">
            <a:extLst>
              <a:ext uri="{FF2B5EF4-FFF2-40B4-BE49-F238E27FC236}">
                <a16:creationId xmlns:a16="http://schemas.microsoft.com/office/drawing/2014/main" id="{CB0D5E26-EB11-B948-8888-E0027142C37B}"/>
              </a:ext>
            </a:extLst>
          </p:cNvPr>
          <p:cNvSpPr txBox="1"/>
          <p:nvPr/>
        </p:nvSpPr>
        <p:spPr>
          <a:xfrm>
            <a:off x="6502050" y="4098334"/>
            <a:ext cx="5137101" cy="923330"/>
          </a:xfrm>
          <a:prstGeom prst="rect">
            <a:avLst/>
          </a:prstGeom>
          <a:noFill/>
        </p:spPr>
        <p:txBody>
          <a:bodyPr wrap="square" rtlCol="0">
            <a:spAutoFit/>
          </a:bodyPr>
          <a:lstStyle/>
          <a:p>
            <a:pPr algn="ctr"/>
            <a:r>
              <a:rPr lang="en-US" sz="5400" dirty="0">
                <a:solidFill>
                  <a:srgbClr val="0070C0"/>
                </a:solidFill>
              </a:rPr>
              <a:t>Files</a:t>
            </a:r>
            <a:r>
              <a:rPr lang="en-US" sz="3200" dirty="0">
                <a:solidFill>
                  <a:schemeClr val="accent6"/>
                </a:solidFill>
              </a:rPr>
              <a:t> </a:t>
            </a:r>
          </a:p>
        </p:txBody>
      </p:sp>
    </p:spTree>
    <p:extLst>
      <p:ext uri="{BB962C8B-B14F-4D97-AF65-F5344CB8AC3E}">
        <p14:creationId xmlns:p14="http://schemas.microsoft.com/office/powerpoint/2010/main" val="189856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3" grpId="0" animBg="1"/>
      <p:bldP spid="12" grpId="0"/>
      <p:bldP spid="16" grpId="0"/>
      <p:bldP spid="17"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latin typeface="Tw Cen MT" panose="020B0602020104020603" pitchFamily="34" charset="77"/>
              </a:rPr>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024128" y="2238375"/>
            <a:ext cx="10173524" cy="3712720"/>
          </a:xfrm>
        </p:spPr>
        <p:txBody>
          <a:bodyPr>
            <a:normAutofit fontScale="92500" lnSpcReduction="20000"/>
          </a:bodyPr>
          <a:lstStyle/>
          <a:p>
            <a:pPr marL="0" indent="0">
              <a:buNone/>
            </a:pPr>
            <a:r>
              <a:rPr lang="en-US" sz="4400" dirty="0"/>
              <a:t>Click the link in the chat to access the RStudio training environment.</a:t>
            </a:r>
          </a:p>
          <a:p>
            <a:pPr marL="0" indent="0">
              <a:buNone/>
            </a:pPr>
            <a:endParaRPr lang="en-US" sz="4400" dirty="0"/>
          </a:p>
          <a:p>
            <a:pPr marL="0" indent="0">
              <a:buNone/>
            </a:pPr>
            <a:r>
              <a:rPr lang="en-US" sz="4400" dirty="0"/>
              <a:t>Log in using your username and password. </a:t>
            </a:r>
          </a:p>
          <a:p>
            <a:pPr marL="0" indent="0">
              <a:buNone/>
            </a:pPr>
            <a:endParaRPr lang="en-US" sz="4400" dirty="0"/>
          </a:p>
          <a:p>
            <a:pPr marL="0" indent="0">
              <a:buNone/>
            </a:pPr>
            <a:r>
              <a:rPr lang="en-US" sz="4400" dirty="0"/>
              <a:t>Click “yes” once you see the RStudio panes.</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and R Markdown</a:t>
            </a:r>
          </a:p>
        </p:txBody>
      </p:sp>
    </p:spTree>
    <p:extLst>
      <p:ext uri="{BB962C8B-B14F-4D97-AF65-F5344CB8AC3E}">
        <p14:creationId xmlns:p14="http://schemas.microsoft.com/office/powerpoint/2010/main" val="307448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Serious errors in data analysis</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14719</TotalTime>
  <Words>4837</Words>
  <Application>Microsoft Macintosh PowerPoint</Application>
  <PresentationFormat>Widescreen</PresentationFormat>
  <Paragraphs>400</Paragraphs>
  <Slides>37</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Consolas</vt:lpstr>
      <vt:lpstr>Tw Cen MT</vt:lpstr>
      <vt:lpstr>Tw Cen MT Condensed</vt:lpstr>
      <vt:lpstr>Wingdings</vt:lpstr>
      <vt:lpstr>Wingdings 3</vt:lpstr>
      <vt:lpstr>Integral</vt:lpstr>
      <vt:lpstr>CHOP R 101: Intro to R for Clinical Data</vt:lpstr>
      <vt:lpstr>PowerPoint Presentation</vt:lpstr>
      <vt:lpstr>Getting Started with RStudio</vt:lpstr>
      <vt:lpstr>RStudio: On the Web and In Your Home</vt:lpstr>
      <vt:lpstr>PowerPoint Presentation</vt:lpstr>
      <vt:lpstr>Your Turn #1</vt:lpstr>
      <vt:lpstr>Reproducible Data Analysis and 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#3</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Lee, Meredith C</cp:lastModifiedBy>
  <cp:revision>744</cp:revision>
  <cp:lastPrinted>2020-12-08T23:35:58Z</cp:lastPrinted>
  <dcterms:created xsi:type="dcterms:W3CDTF">2018-02-01T22:00:01Z</dcterms:created>
  <dcterms:modified xsi:type="dcterms:W3CDTF">2022-02-16T22:17:52Z</dcterms:modified>
</cp:coreProperties>
</file>